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6" r:id="rId19"/>
    <p:sldId id="287" r:id="rId20"/>
    <p:sldId id="273" r:id="rId21"/>
    <p:sldId id="274" r:id="rId22"/>
    <p:sldId id="281" r:id="rId23"/>
    <p:sldId id="283" r:id="rId24"/>
    <p:sldId id="284" r:id="rId25"/>
    <p:sldId id="285" r:id="rId26"/>
    <p:sldId id="282" r:id="rId27"/>
  </p:sldIdLst>
  <p:sldSz cx="12192000" cy="6858000"/>
  <p:notesSz cx="12192000" cy="6858000"/>
  <p:defaultTextStyle>
    <a:defPPr>
      <a:defRPr lang="cs-CZ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3A345A5-A7F9-720A-31E2-BC8F3907726F}">
  <a:tblStyle styleId="{63A345A5-A7F9-720A-31E2-BC8F3907726F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83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Zástupný symbol pro záhlaví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6124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datum 2"/>
          <p:cNvSpPr>
            <a:spLocks noGrp="1"/>
          </p:cNvSpPr>
          <p:nvPr>
            <p:ph type="dt" idx="1"/>
          </p:nvPr>
        </p:nvSpPr>
        <p:spPr bwMode="auto">
          <a:xfrm>
            <a:off x="3884414" y="0"/>
            <a:ext cx="2971800" cy="6124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D4D5CF7-EE98-4B7B-AC6D-3B6CBD6F2543}" type="datetimeFigureOut">
              <a:rPr lang="cs-CZ"/>
              <a:t>09.02.2023</a:t>
            </a:fld>
            <a:endParaRPr lang="cs-CZ"/>
          </a:p>
        </p:txBody>
      </p:sp>
      <p:sp>
        <p:nvSpPr>
          <p:cNvPr id="6" name="Zástupný symbol pro obrázek snímku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-228600" y="1524000"/>
            <a:ext cx="73152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poznámky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5867401"/>
            <a:ext cx="5486400" cy="480059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cs-CZ"/>
              <a:t>Upravte styly předlohy textu.</a:t>
            </a:r>
            <a:endParaRPr/>
          </a:p>
          <a:p>
            <a:pPr lvl="1">
              <a:defRPr/>
            </a:pPr>
            <a:r>
              <a:rPr lang="cs-CZ"/>
              <a:t>Druhá úroveň</a:t>
            </a:r>
            <a:endParaRPr/>
          </a:p>
          <a:p>
            <a:pPr lvl="2">
              <a:defRPr/>
            </a:pPr>
            <a:r>
              <a:rPr lang="cs-CZ"/>
              <a:t>Třetí úroveň</a:t>
            </a:r>
            <a:endParaRPr/>
          </a:p>
          <a:p>
            <a:pPr lvl="3">
              <a:defRPr/>
            </a:pPr>
            <a:r>
              <a:rPr lang="cs-CZ"/>
              <a:t>Čtvrtá úroveň</a:t>
            </a:r>
            <a:endParaRPr/>
          </a:p>
          <a:p>
            <a:pPr lvl="4">
              <a:defRPr/>
            </a:pPr>
            <a:r>
              <a:rPr lang="cs-CZ"/>
              <a:t>Pátá úroveň</a:t>
            </a:r>
            <a:endParaRPr/>
          </a:p>
        </p:txBody>
      </p:sp>
      <p:sp>
        <p:nvSpPr>
          <p:cNvPr id="8" name="Zástupný symbol pro zápatí 5"/>
          <p:cNvSpPr>
            <a:spLocks noGrp="1"/>
          </p:cNvSpPr>
          <p:nvPr>
            <p:ph type="ftr" sz="quarter" idx="4"/>
          </p:nvPr>
        </p:nvSpPr>
        <p:spPr bwMode="auto">
          <a:xfrm>
            <a:off x="0" y="11579579"/>
            <a:ext cx="2971800" cy="6124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6"/>
          <p:cNvSpPr>
            <a:spLocks noGrp="1"/>
          </p:cNvSpPr>
          <p:nvPr>
            <p:ph type="sldNum" sz="quarter" idx="5"/>
          </p:nvPr>
        </p:nvSpPr>
        <p:spPr bwMode="auto">
          <a:xfrm>
            <a:off x="3884414" y="11579579"/>
            <a:ext cx="2971800" cy="6124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4F749C6-932E-42E9-90C9-C06B4A346399}" type="slidenum">
              <a:rPr lang="cs-CZ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cs-CZ"/>
              <a:t>Doplnit předběžně do poznámky, kdo bude kterou část prezentovat </a:t>
            </a:r>
            <a:endParaRPr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E4F749C6-932E-42E9-90C9-C06B4A346399}" type="slidenum">
              <a:rPr lang="cs-CZ"/>
              <a:t>1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Úvodní sníme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ctrTitle"/>
          </p:nvPr>
        </p:nvSpPr>
        <p:spPr bwMode="auto">
          <a:xfrm>
            <a:off x="1766047" y="1766173"/>
            <a:ext cx="9948116" cy="2540014"/>
          </a:xfrm>
        </p:spPr>
        <p:txBody>
          <a:bodyPr lIns="0" tIns="0" rIns="0" bIns="0" anchor="b">
            <a:no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cs-CZ"/>
              <a:t>Kliknutím lze upravit styl.</a:t>
            </a:r>
            <a:endParaRPr/>
          </a:p>
        </p:txBody>
      </p:sp>
      <p:sp>
        <p:nvSpPr>
          <p:cNvPr id="5" name="Podnadpis 2"/>
          <p:cNvSpPr>
            <a:spLocks noGrp="1"/>
          </p:cNvSpPr>
          <p:nvPr>
            <p:ph type="subTitle" idx="1"/>
          </p:nvPr>
        </p:nvSpPr>
        <p:spPr bwMode="auto">
          <a:xfrm>
            <a:off x="1766047" y="4651337"/>
            <a:ext cx="9948116" cy="975050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pPr>
              <a:defRPr/>
            </a:pPr>
            <a:r>
              <a:rPr lang="cs-CZ"/>
              <a:t>Kliknutím můžete upravit styl předlohy.</a:t>
            </a:r>
            <a:endParaRPr/>
          </a:p>
        </p:txBody>
      </p:sp>
      <p:pic>
        <p:nvPicPr>
          <p:cNvPr id="6" name="Obrázek 8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327307" y="360585"/>
            <a:ext cx="3899199" cy="1011013"/>
          </a:xfrm>
          <a:prstGeom prst="rect">
            <a:avLst/>
          </a:prstGeom>
        </p:spPr>
      </p:pic>
      <p:sp>
        <p:nvSpPr>
          <p:cNvPr id="7" name="Obdélník 7"/>
          <p:cNvSpPr/>
          <p:nvPr userDrawn="1"/>
        </p:nvSpPr>
        <p:spPr bwMode="auto">
          <a:xfrm>
            <a:off x="1711655" y="6025304"/>
            <a:ext cx="63953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000" b="1">
                <a:solidFill>
                  <a:schemeClr val="accent1"/>
                </a:solidFill>
              </a:rPr>
              <a:t>Operační program Spravedlivá transformace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Prázdný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8610599" y="6230596"/>
            <a:ext cx="309125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cs-CZ"/>
              <a:t>Strana </a:t>
            </a:r>
            <a:fld id="{ED849EA6-AEEF-9E42-A9CB-11D1C1A366AE}" type="slidenum">
              <a:rPr lang="cs-CZ"/>
              <a:t>‹#›</a:t>
            </a:fld>
            <a:endParaRPr lang="cs-CZ"/>
          </a:p>
        </p:txBody>
      </p:sp>
      <p:grpSp>
        <p:nvGrpSpPr>
          <p:cNvPr id="5" name="Skupina 8"/>
          <p:cNvGrpSpPr/>
          <p:nvPr userDrawn="1"/>
        </p:nvGrpSpPr>
        <p:grpSpPr bwMode="auto">
          <a:xfrm>
            <a:off x="461582" y="6261408"/>
            <a:ext cx="2102879" cy="264570"/>
            <a:chOff x="4729948" y="4436706"/>
            <a:chExt cx="4152276" cy="522411"/>
          </a:xfrm>
        </p:grpSpPr>
        <p:pic>
          <p:nvPicPr>
            <p:cNvPr id="6" name="Obrázek 9"/>
            <p:cNvPicPr>
              <a:picLocks noChangeAspect="1"/>
            </p:cNvPicPr>
            <p:nvPr userDrawn="1"/>
          </p:nvPicPr>
          <p:blipFill>
            <a:blip r:embed="rId2"/>
            <a:stretch/>
          </p:blipFill>
          <p:spPr bwMode="auto">
            <a:xfrm>
              <a:off x="4729948" y="4436706"/>
              <a:ext cx="522411" cy="522411"/>
            </a:xfrm>
            <a:prstGeom prst="rect">
              <a:avLst/>
            </a:prstGeom>
          </p:spPr>
        </p:pic>
        <p:pic>
          <p:nvPicPr>
            <p:cNvPr id="7" name="Obrázek 10"/>
            <p:cNvPicPr>
              <a:picLocks noChangeAspect="1"/>
            </p:cNvPicPr>
            <p:nvPr userDrawn="1"/>
          </p:nvPicPr>
          <p:blipFill>
            <a:blip r:embed="rId3"/>
            <a:stretch/>
          </p:blipFill>
          <p:spPr bwMode="auto">
            <a:xfrm>
              <a:off x="5334926" y="4436706"/>
              <a:ext cx="522411" cy="522411"/>
            </a:xfrm>
            <a:prstGeom prst="rect">
              <a:avLst/>
            </a:prstGeom>
          </p:spPr>
        </p:pic>
        <p:pic>
          <p:nvPicPr>
            <p:cNvPr id="8" name="Obrázek 11"/>
            <p:cNvPicPr>
              <a:picLocks noChangeAspect="1"/>
            </p:cNvPicPr>
            <p:nvPr userDrawn="1"/>
          </p:nvPicPr>
          <p:blipFill>
            <a:blip r:embed="rId4"/>
            <a:stretch/>
          </p:blipFill>
          <p:spPr bwMode="auto">
            <a:xfrm>
              <a:off x="5939903" y="4436706"/>
              <a:ext cx="522411" cy="522411"/>
            </a:xfrm>
            <a:prstGeom prst="rect">
              <a:avLst/>
            </a:prstGeom>
          </p:spPr>
        </p:pic>
        <p:pic>
          <p:nvPicPr>
            <p:cNvPr id="9" name="Obrázek 12"/>
            <p:cNvPicPr>
              <a:picLocks noChangeAspect="1"/>
            </p:cNvPicPr>
            <p:nvPr userDrawn="1"/>
          </p:nvPicPr>
          <p:blipFill>
            <a:blip r:embed="rId5"/>
            <a:stretch/>
          </p:blipFill>
          <p:spPr bwMode="auto">
            <a:xfrm>
              <a:off x="6544880" y="4436706"/>
              <a:ext cx="522411" cy="522411"/>
            </a:xfrm>
            <a:prstGeom prst="rect">
              <a:avLst/>
            </a:prstGeom>
          </p:spPr>
        </p:pic>
        <p:pic>
          <p:nvPicPr>
            <p:cNvPr id="10" name="Obrázek 13"/>
            <p:cNvPicPr>
              <a:picLocks noChangeAspect="1"/>
            </p:cNvPicPr>
            <p:nvPr userDrawn="1"/>
          </p:nvPicPr>
          <p:blipFill>
            <a:blip r:embed="rId6"/>
            <a:stretch/>
          </p:blipFill>
          <p:spPr bwMode="auto">
            <a:xfrm>
              <a:off x="7149859" y="4436706"/>
              <a:ext cx="522411" cy="522411"/>
            </a:xfrm>
            <a:prstGeom prst="rect">
              <a:avLst/>
            </a:prstGeom>
          </p:spPr>
        </p:pic>
        <p:pic>
          <p:nvPicPr>
            <p:cNvPr id="11" name="Obrázek 14"/>
            <p:cNvPicPr>
              <a:picLocks noChangeAspect="1"/>
            </p:cNvPicPr>
            <p:nvPr userDrawn="1"/>
          </p:nvPicPr>
          <p:blipFill>
            <a:blip r:embed="rId7"/>
            <a:stretch/>
          </p:blipFill>
          <p:spPr bwMode="auto">
            <a:xfrm>
              <a:off x="7754836" y="4436706"/>
              <a:ext cx="522411" cy="522411"/>
            </a:xfrm>
            <a:prstGeom prst="rect">
              <a:avLst/>
            </a:prstGeom>
          </p:spPr>
        </p:pic>
        <p:pic>
          <p:nvPicPr>
            <p:cNvPr id="12" name="Obrázek 15"/>
            <p:cNvPicPr>
              <a:picLocks noChangeAspect="1"/>
            </p:cNvPicPr>
            <p:nvPr userDrawn="1"/>
          </p:nvPicPr>
          <p:blipFill>
            <a:blip r:embed="rId8"/>
            <a:stretch/>
          </p:blipFill>
          <p:spPr bwMode="auto">
            <a:xfrm>
              <a:off x="8359813" y="4436706"/>
              <a:ext cx="522411" cy="522411"/>
            </a:xfrm>
            <a:prstGeom prst="rect">
              <a:avLst/>
            </a:prstGeom>
          </p:spPr>
        </p:pic>
      </p:grpSp>
      <p:sp>
        <p:nvSpPr>
          <p:cNvPr id="13" name="Obdélník 16"/>
          <p:cNvSpPr/>
          <p:nvPr userDrawn="1"/>
        </p:nvSpPr>
        <p:spPr bwMode="auto">
          <a:xfrm>
            <a:off x="3860965" y="6287944"/>
            <a:ext cx="39294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400" b="1">
                <a:solidFill>
                  <a:schemeClr val="accent1"/>
                </a:solidFill>
              </a:rPr>
              <a:t>Operační program Spravedlivá transformace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pozadí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Obrázek 5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-10160"/>
            <a:ext cx="12191999" cy="6881979"/>
          </a:xfrm>
          <a:prstGeom prst="rect">
            <a:avLst/>
          </a:prstGeom>
        </p:spPr>
      </p:pic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8610599" y="6230596"/>
            <a:ext cx="309125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cs-CZ"/>
              <a:t>Strana </a:t>
            </a:r>
            <a:fld id="{ED849EA6-AEEF-9E42-A9CB-11D1C1A366AE}" type="slidenum">
              <a:rPr lang="cs-CZ"/>
              <a:t>‹#›</a:t>
            </a:fld>
            <a:endParaRPr lang="cs-CZ"/>
          </a:p>
        </p:txBody>
      </p:sp>
      <p:pic>
        <p:nvPicPr>
          <p:cNvPr id="6" name="Obrázek 8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461582" y="6261408"/>
            <a:ext cx="264570" cy="264570"/>
          </a:xfrm>
          <a:prstGeom prst="rect">
            <a:avLst/>
          </a:prstGeom>
        </p:spPr>
      </p:pic>
      <p:pic>
        <p:nvPicPr>
          <p:cNvPr id="7" name="Obrázek 9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767967" y="6261408"/>
            <a:ext cx="264570" cy="264570"/>
          </a:xfrm>
          <a:prstGeom prst="rect">
            <a:avLst/>
          </a:prstGeom>
        </p:spPr>
      </p:pic>
      <p:pic>
        <p:nvPicPr>
          <p:cNvPr id="8" name="Obrázek 10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1074352" y="6261408"/>
            <a:ext cx="264570" cy="264570"/>
          </a:xfrm>
          <a:prstGeom prst="rect">
            <a:avLst/>
          </a:prstGeom>
        </p:spPr>
      </p:pic>
      <p:pic>
        <p:nvPicPr>
          <p:cNvPr id="9" name="Obrázek 11"/>
          <p:cNvPicPr>
            <a:picLocks noChangeAspect="1"/>
          </p:cNvPicPr>
          <p:nvPr userDrawn="1"/>
        </p:nvPicPr>
        <p:blipFill>
          <a:blip r:embed="rId6"/>
          <a:stretch/>
        </p:blipFill>
        <p:spPr bwMode="auto">
          <a:xfrm>
            <a:off x="1380737" y="6261408"/>
            <a:ext cx="264570" cy="264570"/>
          </a:xfrm>
          <a:prstGeom prst="rect">
            <a:avLst/>
          </a:prstGeom>
        </p:spPr>
      </p:pic>
      <p:pic>
        <p:nvPicPr>
          <p:cNvPr id="10" name="Obrázek 12"/>
          <p:cNvPicPr>
            <a:picLocks noChangeAspect="1"/>
          </p:cNvPicPr>
          <p:nvPr userDrawn="1"/>
        </p:nvPicPr>
        <p:blipFill>
          <a:blip r:embed="rId7"/>
          <a:stretch/>
        </p:blipFill>
        <p:spPr bwMode="auto">
          <a:xfrm>
            <a:off x="1687122" y="6261408"/>
            <a:ext cx="264570" cy="264570"/>
          </a:xfrm>
          <a:prstGeom prst="rect">
            <a:avLst/>
          </a:prstGeom>
        </p:spPr>
      </p:pic>
      <p:pic>
        <p:nvPicPr>
          <p:cNvPr id="11" name="Obrázek 13"/>
          <p:cNvPicPr>
            <a:picLocks noChangeAspect="1"/>
          </p:cNvPicPr>
          <p:nvPr userDrawn="1"/>
        </p:nvPicPr>
        <p:blipFill>
          <a:blip r:embed="rId8"/>
          <a:stretch/>
        </p:blipFill>
        <p:spPr bwMode="auto">
          <a:xfrm>
            <a:off x="1993507" y="6261408"/>
            <a:ext cx="264570" cy="264570"/>
          </a:xfrm>
          <a:prstGeom prst="rect">
            <a:avLst/>
          </a:prstGeom>
        </p:spPr>
      </p:pic>
      <p:pic>
        <p:nvPicPr>
          <p:cNvPr id="12" name="Obrázek 14"/>
          <p:cNvPicPr>
            <a:picLocks noChangeAspect="1"/>
          </p:cNvPicPr>
          <p:nvPr userDrawn="1"/>
        </p:nvPicPr>
        <p:blipFill>
          <a:blip r:embed="rId9"/>
          <a:stretch/>
        </p:blipFill>
        <p:spPr bwMode="auto">
          <a:xfrm>
            <a:off x="2299891" y="6261408"/>
            <a:ext cx="264570" cy="264570"/>
          </a:xfrm>
          <a:prstGeom prst="rect">
            <a:avLst/>
          </a:prstGeom>
        </p:spPr>
      </p:pic>
      <p:sp>
        <p:nvSpPr>
          <p:cNvPr id="13" name="Obdélník 15"/>
          <p:cNvSpPr/>
          <p:nvPr userDrawn="1"/>
        </p:nvSpPr>
        <p:spPr bwMode="auto">
          <a:xfrm>
            <a:off x="3860965" y="6287944"/>
            <a:ext cx="39294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400" b="1">
                <a:solidFill>
                  <a:schemeClr val="bg1"/>
                </a:solidFill>
              </a:rPr>
              <a:t>Operační program Spravedlivá transformace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Obsah s titulkem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 bwMode="auto">
          <a:xfrm>
            <a:off x="421784" y="457200"/>
            <a:ext cx="4350242" cy="1600200"/>
          </a:xfrm>
        </p:spPr>
        <p:txBody>
          <a:bodyPr anchor="b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cs-CZ"/>
              <a:t>Kliknutím lze upravit styl.</a:t>
            </a:r>
            <a:endParaRPr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 bwMode="auto">
          <a:xfrm>
            <a:off x="5183188" y="2241176"/>
            <a:ext cx="6172200" cy="361987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cs-CZ"/>
              <a:t>Upravte styly předlohy textu.</a:t>
            </a:r>
            <a:endParaRPr/>
          </a:p>
        </p:txBody>
      </p:sp>
      <p:sp>
        <p:nvSpPr>
          <p:cNvPr id="6" name="Zástupný symbol pro text 3"/>
          <p:cNvSpPr>
            <a:spLocks noGrp="1"/>
          </p:cNvSpPr>
          <p:nvPr>
            <p:ph type="body" sz="half" idx="2"/>
          </p:nvPr>
        </p:nvSpPr>
        <p:spPr bwMode="auto">
          <a:xfrm>
            <a:off x="421784" y="2241176"/>
            <a:ext cx="4350242" cy="3627812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>
              <a:defRPr/>
            </a:pPr>
            <a:r>
              <a:rPr lang="cs-CZ"/>
              <a:t>Upravte styly předlohy textu.</a:t>
            </a:r>
            <a:endParaRPr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8610599" y="6230596"/>
            <a:ext cx="309125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cs-CZ"/>
              <a:t>Strana </a:t>
            </a:r>
            <a:fld id="{ED849EA6-AEEF-9E42-A9CB-11D1C1A366AE}" type="slidenum">
              <a:rPr lang="cs-CZ"/>
              <a:t>‹#›</a:t>
            </a:fld>
            <a:endParaRPr lang="cs-CZ"/>
          </a:p>
        </p:txBody>
      </p:sp>
      <p:grpSp>
        <p:nvGrpSpPr>
          <p:cNvPr id="8" name="Skupina 11"/>
          <p:cNvGrpSpPr/>
          <p:nvPr userDrawn="1"/>
        </p:nvGrpSpPr>
        <p:grpSpPr bwMode="auto">
          <a:xfrm>
            <a:off x="461582" y="6261408"/>
            <a:ext cx="2102879" cy="264570"/>
            <a:chOff x="4729948" y="4436706"/>
            <a:chExt cx="4152276" cy="522411"/>
          </a:xfrm>
        </p:grpSpPr>
        <p:pic>
          <p:nvPicPr>
            <p:cNvPr id="9" name="Obrázek 12"/>
            <p:cNvPicPr>
              <a:picLocks noChangeAspect="1"/>
            </p:cNvPicPr>
            <p:nvPr userDrawn="1"/>
          </p:nvPicPr>
          <p:blipFill>
            <a:blip r:embed="rId2"/>
            <a:stretch/>
          </p:blipFill>
          <p:spPr bwMode="auto">
            <a:xfrm>
              <a:off x="4729948" y="4436706"/>
              <a:ext cx="522411" cy="522411"/>
            </a:xfrm>
            <a:prstGeom prst="rect">
              <a:avLst/>
            </a:prstGeom>
          </p:spPr>
        </p:pic>
        <p:pic>
          <p:nvPicPr>
            <p:cNvPr id="10" name="Obrázek 13"/>
            <p:cNvPicPr>
              <a:picLocks noChangeAspect="1"/>
            </p:cNvPicPr>
            <p:nvPr userDrawn="1"/>
          </p:nvPicPr>
          <p:blipFill>
            <a:blip r:embed="rId3"/>
            <a:stretch/>
          </p:blipFill>
          <p:spPr bwMode="auto">
            <a:xfrm>
              <a:off x="5334926" y="4436706"/>
              <a:ext cx="522411" cy="522411"/>
            </a:xfrm>
            <a:prstGeom prst="rect">
              <a:avLst/>
            </a:prstGeom>
          </p:spPr>
        </p:pic>
        <p:pic>
          <p:nvPicPr>
            <p:cNvPr id="11" name="Obrázek 14"/>
            <p:cNvPicPr>
              <a:picLocks noChangeAspect="1"/>
            </p:cNvPicPr>
            <p:nvPr userDrawn="1"/>
          </p:nvPicPr>
          <p:blipFill>
            <a:blip r:embed="rId4"/>
            <a:stretch/>
          </p:blipFill>
          <p:spPr bwMode="auto">
            <a:xfrm>
              <a:off x="5939903" y="4436706"/>
              <a:ext cx="522411" cy="522411"/>
            </a:xfrm>
            <a:prstGeom prst="rect">
              <a:avLst/>
            </a:prstGeom>
          </p:spPr>
        </p:pic>
        <p:pic>
          <p:nvPicPr>
            <p:cNvPr id="12" name="Obrázek 15"/>
            <p:cNvPicPr>
              <a:picLocks noChangeAspect="1"/>
            </p:cNvPicPr>
            <p:nvPr userDrawn="1"/>
          </p:nvPicPr>
          <p:blipFill>
            <a:blip r:embed="rId5"/>
            <a:stretch/>
          </p:blipFill>
          <p:spPr bwMode="auto">
            <a:xfrm>
              <a:off x="6544880" y="4436706"/>
              <a:ext cx="522411" cy="522411"/>
            </a:xfrm>
            <a:prstGeom prst="rect">
              <a:avLst/>
            </a:prstGeom>
          </p:spPr>
        </p:pic>
        <p:pic>
          <p:nvPicPr>
            <p:cNvPr id="13" name="Obrázek 16"/>
            <p:cNvPicPr>
              <a:picLocks noChangeAspect="1"/>
            </p:cNvPicPr>
            <p:nvPr userDrawn="1"/>
          </p:nvPicPr>
          <p:blipFill>
            <a:blip r:embed="rId6"/>
            <a:stretch/>
          </p:blipFill>
          <p:spPr bwMode="auto">
            <a:xfrm>
              <a:off x="7149859" y="4436706"/>
              <a:ext cx="522411" cy="522411"/>
            </a:xfrm>
            <a:prstGeom prst="rect">
              <a:avLst/>
            </a:prstGeom>
          </p:spPr>
        </p:pic>
        <p:pic>
          <p:nvPicPr>
            <p:cNvPr id="14" name="Obrázek 17"/>
            <p:cNvPicPr>
              <a:picLocks noChangeAspect="1"/>
            </p:cNvPicPr>
            <p:nvPr userDrawn="1"/>
          </p:nvPicPr>
          <p:blipFill>
            <a:blip r:embed="rId7"/>
            <a:stretch/>
          </p:blipFill>
          <p:spPr bwMode="auto">
            <a:xfrm>
              <a:off x="7754836" y="4436706"/>
              <a:ext cx="522411" cy="522411"/>
            </a:xfrm>
            <a:prstGeom prst="rect">
              <a:avLst/>
            </a:prstGeom>
          </p:spPr>
        </p:pic>
        <p:pic>
          <p:nvPicPr>
            <p:cNvPr id="15" name="Obrázek 18"/>
            <p:cNvPicPr>
              <a:picLocks noChangeAspect="1"/>
            </p:cNvPicPr>
            <p:nvPr userDrawn="1"/>
          </p:nvPicPr>
          <p:blipFill>
            <a:blip r:embed="rId8"/>
            <a:stretch/>
          </p:blipFill>
          <p:spPr bwMode="auto">
            <a:xfrm>
              <a:off x="8359813" y="4436706"/>
              <a:ext cx="522411" cy="522411"/>
            </a:xfrm>
            <a:prstGeom prst="rect">
              <a:avLst/>
            </a:prstGeom>
          </p:spPr>
        </p:pic>
      </p:grpSp>
      <p:sp>
        <p:nvSpPr>
          <p:cNvPr id="16" name="Obdélník 19"/>
          <p:cNvSpPr/>
          <p:nvPr userDrawn="1"/>
        </p:nvSpPr>
        <p:spPr bwMode="auto">
          <a:xfrm>
            <a:off x="3860965" y="6287944"/>
            <a:ext cx="39294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400" b="1">
                <a:solidFill>
                  <a:schemeClr val="accent1"/>
                </a:solidFill>
              </a:rPr>
              <a:t>Operační program Spravedlivá transformace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Obrázek s titulkem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 bwMode="auto">
          <a:xfrm>
            <a:off x="421784" y="457200"/>
            <a:ext cx="4350241" cy="1600200"/>
          </a:xfrm>
        </p:spPr>
        <p:txBody>
          <a:bodyPr anchor="b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cs-CZ"/>
              <a:t>Kliknutím lze upravit styl.</a:t>
            </a:r>
            <a:endParaRPr/>
          </a:p>
        </p:txBody>
      </p:sp>
      <p:sp>
        <p:nvSpPr>
          <p:cNvPr id="5" name="Zástupný symbol obrázku 2"/>
          <p:cNvSpPr>
            <a:spLocks noGrp="1"/>
          </p:cNvSpPr>
          <p:nvPr>
            <p:ph type="pic" idx="1"/>
          </p:nvPr>
        </p:nvSpPr>
        <p:spPr bwMode="auto">
          <a:xfrm>
            <a:off x="5183188" y="2339788"/>
            <a:ext cx="6172200" cy="3521264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>
              <a:defRPr/>
            </a:pPr>
            <a:r>
              <a:rPr lang="cs-CZ"/>
              <a:t>Kliknutím na ikonu přidáte obrázek.</a:t>
            </a:r>
            <a:endParaRPr/>
          </a:p>
        </p:txBody>
      </p:sp>
      <p:sp>
        <p:nvSpPr>
          <p:cNvPr id="6" name="Zástupný symbol pro text 3"/>
          <p:cNvSpPr>
            <a:spLocks noGrp="1"/>
          </p:cNvSpPr>
          <p:nvPr>
            <p:ph type="body" sz="half" idx="2"/>
          </p:nvPr>
        </p:nvSpPr>
        <p:spPr bwMode="auto">
          <a:xfrm>
            <a:off x="421784" y="2339788"/>
            <a:ext cx="4350242" cy="3529200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>
              <a:defRPr/>
            </a:pPr>
            <a:r>
              <a:rPr lang="cs-CZ"/>
              <a:t>Upravte styly předlohy textu.</a:t>
            </a:r>
            <a:endParaRPr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8610599" y="6230596"/>
            <a:ext cx="309125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cs-CZ"/>
              <a:t>Strana </a:t>
            </a:r>
            <a:fld id="{ED849EA6-AEEF-9E42-A9CB-11D1C1A366AE}" type="slidenum">
              <a:rPr lang="cs-CZ"/>
              <a:t>‹#›</a:t>
            </a:fld>
            <a:endParaRPr lang="cs-CZ"/>
          </a:p>
        </p:txBody>
      </p:sp>
      <p:grpSp>
        <p:nvGrpSpPr>
          <p:cNvPr id="8" name="Skupina 11"/>
          <p:cNvGrpSpPr/>
          <p:nvPr userDrawn="1"/>
        </p:nvGrpSpPr>
        <p:grpSpPr bwMode="auto">
          <a:xfrm>
            <a:off x="461582" y="6261408"/>
            <a:ext cx="2102879" cy="264570"/>
            <a:chOff x="4729948" y="4436706"/>
            <a:chExt cx="4152276" cy="522411"/>
          </a:xfrm>
        </p:grpSpPr>
        <p:pic>
          <p:nvPicPr>
            <p:cNvPr id="9" name="Obrázek 12"/>
            <p:cNvPicPr>
              <a:picLocks noChangeAspect="1"/>
            </p:cNvPicPr>
            <p:nvPr userDrawn="1"/>
          </p:nvPicPr>
          <p:blipFill>
            <a:blip r:embed="rId2"/>
            <a:stretch/>
          </p:blipFill>
          <p:spPr bwMode="auto">
            <a:xfrm>
              <a:off x="4729948" y="4436706"/>
              <a:ext cx="522411" cy="522411"/>
            </a:xfrm>
            <a:prstGeom prst="rect">
              <a:avLst/>
            </a:prstGeom>
          </p:spPr>
        </p:pic>
        <p:pic>
          <p:nvPicPr>
            <p:cNvPr id="10" name="Obrázek 13"/>
            <p:cNvPicPr>
              <a:picLocks noChangeAspect="1"/>
            </p:cNvPicPr>
            <p:nvPr userDrawn="1"/>
          </p:nvPicPr>
          <p:blipFill>
            <a:blip r:embed="rId3"/>
            <a:stretch/>
          </p:blipFill>
          <p:spPr bwMode="auto">
            <a:xfrm>
              <a:off x="5334926" y="4436706"/>
              <a:ext cx="522411" cy="522411"/>
            </a:xfrm>
            <a:prstGeom prst="rect">
              <a:avLst/>
            </a:prstGeom>
          </p:spPr>
        </p:pic>
        <p:pic>
          <p:nvPicPr>
            <p:cNvPr id="11" name="Obrázek 14"/>
            <p:cNvPicPr>
              <a:picLocks noChangeAspect="1"/>
            </p:cNvPicPr>
            <p:nvPr userDrawn="1"/>
          </p:nvPicPr>
          <p:blipFill>
            <a:blip r:embed="rId4"/>
            <a:stretch/>
          </p:blipFill>
          <p:spPr bwMode="auto">
            <a:xfrm>
              <a:off x="5939903" y="4436706"/>
              <a:ext cx="522411" cy="522411"/>
            </a:xfrm>
            <a:prstGeom prst="rect">
              <a:avLst/>
            </a:prstGeom>
          </p:spPr>
        </p:pic>
        <p:pic>
          <p:nvPicPr>
            <p:cNvPr id="12" name="Obrázek 15"/>
            <p:cNvPicPr>
              <a:picLocks noChangeAspect="1"/>
            </p:cNvPicPr>
            <p:nvPr userDrawn="1"/>
          </p:nvPicPr>
          <p:blipFill>
            <a:blip r:embed="rId5"/>
            <a:stretch/>
          </p:blipFill>
          <p:spPr bwMode="auto">
            <a:xfrm>
              <a:off x="6544880" y="4436706"/>
              <a:ext cx="522411" cy="522411"/>
            </a:xfrm>
            <a:prstGeom prst="rect">
              <a:avLst/>
            </a:prstGeom>
          </p:spPr>
        </p:pic>
        <p:pic>
          <p:nvPicPr>
            <p:cNvPr id="13" name="Obrázek 16"/>
            <p:cNvPicPr>
              <a:picLocks noChangeAspect="1"/>
            </p:cNvPicPr>
            <p:nvPr userDrawn="1"/>
          </p:nvPicPr>
          <p:blipFill>
            <a:blip r:embed="rId6"/>
            <a:stretch/>
          </p:blipFill>
          <p:spPr bwMode="auto">
            <a:xfrm>
              <a:off x="7149859" y="4436706"/>
              <a:ext cx="522411" cy="522411"/>
            </a:xfrm>
            <a:prstGeom prst="rect">
              <a:avLst/>
            </a:prstGeom>
          </p:spPr>
        </p:pic>
        <p:pic>
          <p:nvPicPr>
            <p:cNvPr id="14" name="Obrázek 17"/>
            <p:cNvPicPr>
              <a:picLocks noChangeAspect="1"/>
            </p:cNvPicPr>
            <p:nvPr userDrawn="1"/>
          </p:nvPicPr>
          <p:blipFill>
            <a:blip r:embed="rId7"/>
            <a:stretch/>
          </p:blipFill>
          <p:spPr bwMode="auto">
            <a:xfrm>
              <a:off x="7754836" y="4436706"/>
              <a:ext cx="522411" cy="522411"/>
            </a:xfrm>
            <a:prstGeom prst="rect">
              <a:avLst/>
            </a:prstGeom>
          </p:spPr>
        </p:pic>
        <p:pic>
          <p:nvPicPr>
            <p:cNvPr id="15" name="Obrázek 18"/>
            <p:cNvPicPr>
              <a:picLocks noChangeAspect="1"/>
            </p:cNvPicPr>
            <p:nvPr userDrawn="1"/>
          </p:nvPicPr>
          <p:blipFill>
            <a:blip r:embed="rId8"/>
            <a:stretch/>
          </p:blipFill>
          <p:spPr bwMode="auto">
            <a:xfrm>
              <a:off x="8359813" y="4436706"/>
              <a:ext cx="522411" cy="522411"/>
            </a:xfrm>
            <a:prstGeom prst="rect">
              <a:avLst/>
            </a:prstGeom>
          </p:spPr>
        </p:pic>
      </p:grpSp>
      <p:sp>
        <p:nvSpPr>
          <p:cNvPr id="16" name="Obdélník 19"/>
          <p:cNvSpPr/>
          <p:nvPr userDrawn="1"/>
        </p:nvSpPr>
        <p:spPr bwMode="auto">
          <a:xfrm>
            <a:off x="3860965" y="6287944"/>
            <a:ext cx="39294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400" b="1">
                <a:solidFill>
                  <a:schemeClr val="accent1"/>
                </a:solidFill>
              </a:rPr>
              <a:t>Operační program Spravedlivá transformace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Závěrečný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ctrTitle"/>
          </p:nvPr>
        </p:nvSpPr>
        <p:spPr bwMode="auto">
          <a:xfrm>
            <a:off x="1775012" y="1595718"/>
            <a:ext cx="7227271" cy="2286000"/>
          </a:xfrm>
        </p:spPr>
        <p:txBody>
          <a:bodyPr lIns="0" tIns="0" rIns="0" bIns="0" anchor="b">
            <a:no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cs-CZ"/>
              <a:t>Kliknutím lze upravit styl.</a:t>
            </a:r>
            <a:endParaRPr/>
          </a:p>
        </p:txBody>
      </p:sp>
      <p:sp>
        <p:nvSpPr>
          <p:cNvPr id="5" name="Podnadpis 2"/>
          <p:cNvSpPr>
            <a:spLocks noGrp="1"/>
          </p:cNvSpPr>
          <p:nvPr>
            <p:ph type="subTitle" idx="1"/>
          </p:nvPr>
        </p:nvSpPr>
        <p:spPr bwMode="auto">
          <a:xfrm>
            <a:off x="1775013" y="5433390"/>
            <a:ext cx="7227270" cy="975050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pPr>
              <a:defRPr/>
            </a:pPr>
            <a:r>
              <a:rPr lang="cs-CZ"/>
              <a:t>Kliknutím můžete upravit styl předlohy.</a:t>
            </a:r>
            <a:endParaRPr/>
          </a:p>
        </p:txBody>
      </p:sp>
      <p:sp>
        <p:nvSpPr>
          <p:cNvPr id="6" name="Obdélník 17"/>
          <p:cNvSpPr/>
          <p:nvPr userDrawn="1"/>
        </p:nvSpPr>
        <p:spPr bwMode="auto">
          <a:xfrm>
            <a:off x="9792585" y="3184911"/>
            <a:ext cx="1921577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r">
              <a:defRPr/>
            </a:pPr>
            <a:r>
              <a:rPr lang="cs-CZ" sz="1400"/>
              <a:t>Operační program Spravedlivá transformace</a:t>
            </a:r>
            <a:endParaRPr/>
          </a:p>
          <a:p>
            <a:pPr lvl="0" algn="r">
              <a:defRPr/>
            </a:pPr>
            <a:r>
              <a:rPr lang="cs-CZ" sz="1400" b="1">
                <a:solidFill>
                  <a:schemeClr val="accent1"/>
                </a:solidFill>
              </a:rPr>
              <a:t>www.opst.cz</a:t>
            </a:r>
            <a:endParaRPr/>
          </a:p>
        </p:txBody>
      </p:sp>
      <p:pic>
        <p:nvPicPr>
          <p:cNvPr id="7" name="Obrázek 8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327307" y="360585"/>
            <a:ext cx="3899199" cy="10110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Uvodni snime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quarter" idx="10"/>
          </p:nvPr>
        </p:nvSpPr>
        <p:spPr bwMode="auto">
          <a:xfrm>
            <a:off x="623391" y="980728"/>
            <a:ext cx="8619067" cy="5184576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anchor="b"/>
          <a:lstStyle>
            <a:lvl1pPr marL="0" indent="0" algn="r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cs-CZ"/>
              <a:t>Kliknutím lze upravit styly předlohy textu.</a:t>
            </a:r>
            <a:endParaRPr/>
          </a:p>
        </p:txBody>
      </p:sp>
      <p:sp>
        <p:nvSpPr>
          <p:cNvPr id="5" name="Zástupný symbol pro obrázek 13"/>
          <p:cNvSpPr>
            <a:spLocks noGrp="1" noChangeAspect="1"/>
          </p:cNvSpPr>
          <p:nvPr>
            <p:ph type="pic" sz="quarter" idx="17" hasCustomPrompt="1"/>
          </p:nvPr>
        </p:nvSpPr>
        <p:spPr bwMode="auto">
          <a:xfrm>
            <a:off x="644395" y="1084008"/>
            <a:ext cx="10823040" cy="4810240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accent1"/>
                </a:solidFill>
                <a:latin typeface="Roboto"/>
                <a:ea typeface="Roboto"/>
                <a:cs typeface="Roboto"/>
              </a:defRPr>
            </a:lvl1pPr>
          </a:lstStyle>
          <a:p>
            <a:pPr>
              <a:defRPr/>
            </a:pPr>
            <a:r>
              <a:rPr lang="cs-CZ"/>
              <a:t>Kliknutím na ikonu přidejte obrázek a přeneste jej do pozadí</a:t>
            </a:r>
            <a:endParaRPr/>
          </a:p>
        </p:txBody>
      </p:sp>
      <p:sp>
        <p:nvSpPr>
          <p:cNvPr id="6" name="Zástupný symbol pro text 16"/>
          <p:cNvSpPr>
            <a:spLocks noGrp="1"/>
          </p:cNvSpPr>
          <p:nvPr>
            <p:ph type="body" sz="quarter" idx="19"/>
          </p:nvPr>
        </p:nvSpPr>
        <p:spPr bwMode="auto">
          <a:xfrm>
            <a:off x="1285760" y="3550190"/>
            <a:ext cx="7402528" cy="23957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2000" b="0">
                <a:solidFill>
                  <a:schemeClr val="accent6"/>
                </a:solidFill>
                <a:latin typeface="Roboto Medium"/>
                <a:ea typeface="Roboto Medium"/>
                <a:cs typeface="Roboto Medium"/>
              </a:defRPr>
            </a:lvl1pPr>
            <a:lvl2pPr marL="457200" indent="0">
              <a:buFontTx/>
              <a:buNone/>
              <a:defRPr sz="2000">
                <a:latin typeface="Roboto Medium"/>
                <a:ea typeface="Roboto Medium"/>
                <a:cs typeface="Roboto Medium"/>
              </a:defRPr>
            </a:lvl2pPr>
            <a:lvl3pPr marL="914400" indent="0">
              <a:buFontTx/>
              <a:buNone/>
              <a:defRPr sz="2000">
                <a:latin typeface="Roboto Medium"/>
                <a:ea typeface="Roboto Medium"/>
                <a:cs typeface="Roboto Medium"/>
              </a:defRPr>
            </a:lvl3pPr>
            <a:lvl4pPr marL="1371600" indent="0">
              <a:buFontTx/>
              <a:buNone/>
              <a:defRPr sz="2000">
                <a:latin typeface="Roboto Medium"/>
                <a:ea typeface="Roboto Medium"/>
                <a:cs typeface="Roboto Medium"/>
              </a:defRPr>
            </a:lvl4pPr>
            <a:lvl5pPr marL="1828800" indent="0">
              <a:buFontTx/>
              <a:buNone/>
              <a:defRPr sz="2000">
                <a:latin typeface="Roboto Medium"/>
                <a:ea typeface="Roboto Medium"/>
                <a:cs typeface="Roboto Medium"/>
              </a:defRPr>
            </a:lvl5pPr>
          </a:lstStyle>
          <a:p>
            <a:pPr lvl="0">
              <a:defRPr/>
            </a:pPr>
            <a:r>
              <a:rPr lang="cs-CZ"/>
              <a:t>Kliknutím lze upravit styly předlohy textu.</a:t>
            </a:r>
            <a:endParaRPr/>
          </a:p>
        </p:txBody>
      </p:sp>
      <p:sp>
        <p:nvSpPr>
          <p:cNvPr id="7" name="Zástupný symbol pro text 16"/>
          <p:cNvSpPr>
            <a:spLocks noGrp="1"/>
          </p:cNvSpPr>
          <p:nvPr>
            <p:ph type="body" sz="quarter" idx="20"/>
          </p:nvPr>
        </p:nvSpPr>
        <p:spPr bwMode="auto">
          <a:xfrm>
            <a:off x="1285760" y="3837493"/>
            <a:ext cx="6413653" cy="23957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>
                <a:solidFill>
                  <a:schemeClr val="accent6"/>
                </a:solidFill>
                <a:latin typeface="Roboto Medium"/>
                <a:ea typeface="Roboto Medium"/>
                <a:cs typeface="Roboto Medium"/>
              </a:defRPr>
            </a:lvl1pPr>
            <a:lvl2pPr marL="457200" indent="0">
              <a:buFontTx/>
              <a:buNone/>
              <a:defRPr sz="2000">
                <a:latin typeface="Roboto Medium"/>
                <a:ea typeface="Roboto Medium"/>
                <a:cs typeface="Roboto Medium"/>
              </a:defRPr>
            </a:lvl2pPr>
            <a:lvl3pPr marL="914400" indent="0">
              <a:buFontTx/>
              <a:buNone/>
              <a:defRPr sz="2000">
                <a:latin typeface="Roboto Medium"/>
                <a:ea typeface="Roboto Medium"/>
                <a:cs typeface="Roboto Medium"/>
              </a:defRPr>
            </a:lvl3pPr>
            <a:lvl4pPr marL="1371600" indent="0">
              <a:buFontTx/>
              <a:buNone/>
              <a:defRPr sz="2000">
                <a:latin typeface="Roboto Medium"/>
                <a:ea typeface="Roboto Medium"/>
                <a:cs typeface="Roboto Medium"/>
              </a:defRPr>
            </a:lvl4pPr>
            <a:lvl5pPr marL="1828800" indent="0">
              <a:buFontTx/>
              <a:buNone/>
              <a:defRPr sz="2000">
                <a:latin typeface="Roboto Medium"/>
                <a:ea typeface="Roboto Medium"/>
                <a:cs typeface="Roboto Medium"/>
              </a:defRPr>
            </a:lvl5pPr>
          </a:lstStyle>
          <a:p>
            <a:pPr lvl="0">
              <a:defRPr/>
            </a:pPr>
            <a:r>
              <a:rPr lang="cs-CZ"/>
              <a:t>Kliknutím lze upravit styly předlohy textu.</a:t>
            </a:r>
            <a:endParaRPr/>
          </a:p>
        </p:txBody>
      </p:sp>
      <p:sp>
        <p:nvSpPr>
          <p:cNvPr id="8" name="Zástupný symbol pro text 16"/>
          <p:cNvSpPr>
            <a:spLocks noGrp="1"/>
          </p:cNvSpPr>
          <p:nvPr>
            <p:ph type="body" sz="quarter" idx="21"/>
          </p:nvPr>
        </p:nvSpPr>
        <p:spPr bwMode="auto">
          <a:xfrm>
            <a:off x="1295465" y="4437113"/>
            <a:ext cx="7402528" cy="23957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 b="0">
                <a:solidFill>
                  <a:schemeClr val="accent6"/>
                </a:solidFill>
                <a:latin typeface="Roboto Medium"/>
                <a:ea typeface="Roboto Medium"/>
                <a:cs typeface="Roboto Medium"/>
              </a:defRPr>
            </a:lvl1pPr>
            <a:lvl2pPr marL="457200" indent="0">
              <a:buFontTx/>
              <a:buNone/>
              <a:defRPr sz="2000">
                <a:latin typeface="Roboto Medium"/>
                <a:ea typeface="Roboto Medium"/>
                <a:cs typeface="Roboto Medium"/>
              </a:defRPr>
            </a:lvl2pPr>
            <a:lvl3pPr marL="914400" indent="0">
              <a:buFontTx/>
              <a:buNone/>
              <a:defRPr sz="2000">
                <a:latin typeface="Roboto Medium"/>
                <a:ea typeface="Roboto Medium"/>
                <a:cs typeface="Roboto Medium"/>
              </a:defRPr>
            </a:lvl3pPr>
            <a:lvl4pPr marL="1371600" indent="0">
              <a:buFontTx/>
              <a:buNone/>
              <a:defRPr sz="2000">
                <a:latin typeface="Roboto Medium"/>
                <a:ea typeface="Roboto Medium"/>
                <a:cs typeface="Roboto Medium"/>
              </a:defRPr>
            </a:lvl4pPr>
            <a:lvl5pPr marL="1828800" indent="0">
              <a:buFontTx/>
              <a:buNone/>
              <a:defRPr sz="2000">
                <a:latin typeface="Roboto Medium"/>
                <a:ea typeface="Roboto Medium"/>
                <a:cs typeface="Roboto Medium"/>
              </a:defRPr>
            </a:lvl5pPr>
          </a:lstStyle>
          <a:p>
            <a:pPr lvl="0">
              <a:defRPr/>
            </a:pPr>
            <a:r>
              <a:rPr lang="cs-CZ"/>
              <a:t>Kliknutím lze upravit styly předlohy textu.</a:t>
            </a:r>
            <a:endParaRPr/>
          </a:p>
        </p:txBody>
      </p:sp>
      <p:sp>
        <p:nvSpPr>
          <p:cNvPr id="9" name="Zástupný symbol pro text 16"/>
          <p:cNvSpPr>
            <a:spLocks noGrp="1"/>
          </p:cNvSpPr>
          <p:nvPr>
            <p:ph type="body" sz="quarter" idx="22"/>
          </p:nvPr>
        </p:nvSpPr>
        <p:spPr bwMode="auto">
          <a:xfrm>
            <a:off x="1295465" y="4653136"/>
            <a:ext cx="4649899" cy="240512"/>
          </a:xfrm>
          <a:prstGeom prst="rect">
            <a:avLst/>
          </a:prstGeom>
        </p:spPr>
        <p:txBody>
          <a:bodyPr lIns="0" tIns="36000" rIns="0" bIns="0">
            <a:normAutofit/>
          </a:bodyPr>
          <a:lstStyle>
            <a:lvl1pPr marL="0" indent="0">
              <a:buFontTx/>
              <a:buNone/>
              <a:defRPr sz="1200">
                <a:solidFill>
                  <a:schemeClr val="accent6"/>
                </a:solidFill>
                <a:latin typeface="Roboto Light"/>
                <a:ea typeface="Roboto Light"/>
                <a:cs typeface="Roboto Light"/>
              </a:defRPr>
            </a:lvl1pPr>
            <a:lvl2pPr marL="457200" indent="0">
              <a:buFontTx/>
              <a:buNone/>
              <a:defRPr sz="2000">
                <a:latin typeface="Roboto Medium"/>
                <a:ea typeface="Roboto Medium"/>
                <a:cs typeface="Roboto Medium"/>
              </a:defRPr>
            </a:lvl2pPr>
            <a:lvl3pPr marL="914400" indent="0">
              <a:buFontTx/>
              <a:buNone/>
              <a:defRPr sz="2000">
                <a:latin typeface="Roboto Medium"/>
                <a:ea typeface="Roboto Medium"/>
                <a:cs typeface="Roboto Medium"/>
              </a:defRPr>
            </a:lvl3pPr>
            <a:lvl4pPr marL="1371600" indent="0">
              <a:buFontTx/>
              <a:buNone/>
              <a:defRPr sz="2000">
                <a:latin typeface="Roboto Medium"/>
                <a:ea typeface="Roboto Medium"/>
                <a:cs typeface="Roboto Medium"/>
              </a:defRPr>
            </a:lvl4pPr>
            <a:lvl5pPr marL="1828800" indent="0">
              <a:buFontTx/>
              <a:buNone/>
              <a:defRPr sz="2000">
                <a:latin typeface="Roboto Medium"/>
                <a:ea typeface="Roboto Medium"/>
                <a:cs typeface="Roboto Medium"/>
              </a:defRPr>
            </a:lvl5pPr>
          </a:lstStyle>
          <a:p>
            <a:pPr lvl="0">
              <a:defRPr/>
            </a:pPr>
            <a:r>
              <a:rPr lang="cs-CZ"/>
              <a:t>Kliknutím lze upravit styly předlohy textu.</a:t>
            </a:r>
            <a:endParaRPr/>
          </a:p>
        </p:txBody>
      </p:sp>
      <p:sp>
        <p:nvSpPr>
          <p:cNvPr id="10" name="Nadpis 1"/>
          <p:cNvSpPr>
            <a:spLocks noGrp="1"/>
          </p:cNvSpPr>
          <p:nvPr>
            <p:ph type="title" hasCustomPrompt="1"/>
          </p:nvPr>
        </p:nvSpPr>
        <p:spPr bwMode="auto">
          <a:xfrm>
            <a:off x="1288788" y="1745415"/>
            <a:ext cx="7399499" cy="168451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4000" b="1" cap="all">
                <a:solidFill>
                  <a:schemeClr val="tx1"/>
                </a:solidFill>
                <a:latin typeface="Roboto"/>
                <a:ea typeface="Roboto"/>
                <a:cs typeface="Roboto"/>
              </a:defRPr>
            </a:lvl1pPr>
          </a:lstStyle>
          <a:p>
            <a:pPr>
              <a:defRPr/>
            </a:pPr>
            <a:r>
              <a:rPr lang="cs-CZ"/>
              <a:t>KLIKNUTÍM LZE UPRAVIT STYL.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Nadpis a obsah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 bwMode="auto">
          <a:xfrm>
            <a:off x="421783" y="483568"/>
            <a:ext cx="11280067" cy="618722"/>
          </a:xfrm>
        </p:spPr>
        <p:txBody>
          <a:bodyPr/>
          <a:lstStyle/>
          <a:p>
            <a:pPr>
              <a:defRPr/>
            </a:pPr>
            <a:r>
              <a:rPr lang="cs-CZ"/>
              <a:t>Kliknutím lze upravit styl.</a:t>
            </a:r>
            <a:endParaRPr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 bwMode="auto">
          <a:xfrm>
            <a:off x="421783" y="1915299"/>
            <a:ext cx="11280067" cy="4003589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</a:lstStyle>
          <a:p>
            <a:pPr lvl="0">
              <a:defRPr/>
            </a:pPr>
            <a:r>
              <a:rPr lang="cs-CZ"/>
              <a:t>Upravte styly předlohy textu.</a:t>
            </a:r>
            <a:endParaRPr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cs-CZ"/>
              <a:t>Strana </a:t>
            </a:r>
            <a:fld id="{ED849EA6-AEEF-9E42-A9CB-11D1C1A366AE}" type="slidenum">
              <a:rPr lang="cs-CZ"/>
              <a:t>‹#›</a:t>
            </a:fld>
            <a:endParaRPr lang="cs-CZ"/>
          </a:p>
        </p:txBody>
      </p:sp>
      <p:sp>
        <p:nvSpPr>
          <p:cNvPr id="7" name="Zástupný symbol pro obsah 14"/>
          <p:cNvSpPr>
            <a:spLocks noGrp="1"/>
          </p:cNvSpPr>
          <p:nvPr>
            <p:ph sz="quarter" idx="13"/>
          </p:nvPr>
        </p:nvSpPr>
        <p:spPr bwMode="auto">
          <a:xfrm>
            <a:off x="421783" y="1167085"/>
            <a:ext cx="11280067" cy="550862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>
              <a:defRPr/>
            </a:pPr>
            <a:r>
              <a:rPr lang="cs-CZ"/>
              <a:t>Upravte styly předlohy textu.</a:t>
            </a:r>
            <a:endParaRPr/>
          </a:p>
        </p:txBody>
      </p:sp>
      <p:grpSp>
        <p:nvGrpSpPr>
          <p:cNvPr id="8" name="Skupina 8"/>
          <p:cNvGrpSpPr/>
          <p:nvPr userDrawn="1"/>
        </p:nvGrpSpPr>
        <p:grpSpPr bwMode="auto">
          <a:xfrm>
            <a:off x="461582" y="6261408"/>
            <a:ext cx="2102879" cy="264570"/>
            <a:chOff x="4729948" y="4436706"/>
            <a:chExt cx="4152276" cy="522411"/>
          </a:xfrm>
        </p:grpSpPr>
        <p:pic>
          <p:nvPicPr>
            <p:cNvPr id="9" name="Obrázek 9"/>
            <p:cNvPicPr>
              <a:picLocks noChangeAspect="1"/>
            </p:cNvPicPr>
            <p:nvPr userDrawn="1"/>
          </p:nvPicPr>
          <p:blipFill>
            <a:blip r:embed="rId2"/>
            <a:stretch/>
          </p:blipFill>
          <p:spPr bwMode="auto">
            <a:xfrm>
              <a:off x="4729948" y="4436706"/>
              <a:ext cx="522411" cy="522411"/>
            </a:xfrm>
            <a:prstGeom prst="rect">
              <a:avLst/>
            </a:prstGeom>
          </p:spPr>
        </p:pic>
        <p:pic>
          <p:nvPicPr>
            <p:cNvPr id="10" name="Obrázek 10"/>
            <p:cNvPicPr>
              <a:picLocks noChangeAspect="1"/>
            </p:cNvPicPr>
            <p:nvPr userDrawn="1"/>
          </p:nvPicPr>
          <p:blipFill>
            <a:blip r:embed="rId3"/>
            <a:stretch/>
          </p:blipFill>
          <p:spPr bwMode="auto">
            <a:xfrm>
              <a:off x="5334926" y="4436706"/>
              <a:ext cx="522411" cy="522411"/>
            </a:xfrm>
            <a:prstGeom prst="rect">
              <a:avLst/>
            </a:prstGeom>
          </p:spPr>
        </p:pic>
        <p:pic>
          <p:nvPicPr>
            <p:cNvPr id="11" name="Obrázek 11"/>
            <p:cNvPicPr>
              <a:picLocks noChangeAspect="1"/>
            </p:cNvPicPr>
            <p:nvPr userDrawn="1"/>
          </p:nvPicPr>
          <p:blipFill>
            <a:blip r:embed="rId4"/>
            <a:stretch/>
          </p:blipFill>
          <p:spPr bwMode="auto">
            <a:xfrm>
              <a:off x="5939903" y="4436706"/>
              <a:ext cx="522411" cy="522411"/>
            </a:xfrm>
            <a:prstGeom prst="rect">
              <a:avLst/>
            </a:prstGeom>
          </p:spPr>
        </p:pic>
        <p:pic>
          <p:nvPicPr>
            <p:cNvPr id="12" name="Obrázek 12"/>
            <p:cNvPicPr>
              <a:picLocks noChangeAspect="1"/>
            </p:cNvPicPr>
            <p:nvPr userDrawn="1"/>
          </p:nvPicPr>
          <p:blipFill>
            <a:blip r:embed="rId5"/>
            <a:stretch/>
          </p:blipFill>
          <p:spPr bwMode="auto">
            <a:xfrm>
              <a:off x="6544880" y="4436706"/>
              <a:ext cx="522411" cy="522411"/>
            </a:xfrm>
            <a:prstGeom prst="rect">
              <a:avLst/>
            </a:prstGeom>
          </p:spPr>
        </p:pic>
        <p:pic>
          <p:nvPicPr>
            <p:cNvPr id="13" name="Obrázek 13"/>
            <p:cNvPicPr>
              <a:picLocks noChangeAspect="1"/>
            </p:cNvPicPr>
            <p:nvPr userDrawn="1"/>
          </p:nvPicPr>
          <p:blipFill>
            <a:blip r:embed="rId6"/>
            <a:stretch/>
          </p:blipFill>
          <p:spPr bwMode="auto">
            <a:xfrm>
              <a:off x="7149859" y="4436706"/>
              <a:ext cx="522411" cy="522411"/>
            </a:xfrm>
            <a:prstGeom prst="rect">
              <a:avLst/>
            </a:prstGeom>
          </p:spPr>
        </p:pic>
        <p:pic>
          <p:nvPicPr>
            <p:cNvPr id="14" name="Obrázek 15"/>
            <p:cNvPicPr>
              <a:picLocks noChangeAspect="1"/>
            </p:cNvPicPr>
            <p:nvPr userDrawn="1"/>
          </p:nvPicPr>
          <p:blipFill>
            <a:blip r:embed="rId7"/>
            <a:stretch/>
          </p:blipFill>
          <p:spPr bwMode="auto">
            <a:xfrm>
              <a:off x="7754836" y="4436706"/>
              <a:ext cx="522411" cy="522411"/>
            </a:xfrm>
            <a:prstGeom prst="rect">
              <a:avLst/>
            </a:prstGeom>
          </p:spPr>
        </p:pic>
        <p:pic>
          <p:nvPicPr>
            <p:cNvPr id="15" name="Obrázek 16"/>
            <p:cNvPicPr>
              <a:picLocks noChangeAspect="1"/>
            </p:cNvPicPr>
            <p:nvPr userDrawn="1"/>
          </p:nvPicPr>
          <p:blipFill>
            <a:blip r:embed="rId8"/>
            <a:stretch/>
          </p:blipFill>
          <p:spPr bwMode="auto">
            <a:xfrm>
              <a:off x="8359813" y="4436706"/>
              <a:ext cx="522411" cy="522411"/>
            </a:xfrm>
            <a:prstGeom prst="rect">
              <a:avLst/>
            </a:prstGeom>
          </p:spPr>
        </p:pic>
      </p:grpSp>
      <p:sp>
        <p:nvSpPr>
          <p:cNvPr id="16" name="Obdélník 17"/>
          <p:cNvSpPr/>
          <p:nvPr userDrawn="1"/>
        </p:nvSpPr>
        <p:spPr bwMode="auto">
          <a:xfrm>
            <a:off x="3860965" y="6287944"/>
            <a:ext cx="39294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400" b="1">
                <a:solidFill>
                  <a:schemeClr val="accent1"/>
                </a:solidFill>
              </a:rPr>
              <a:t>Operační program Spravedlivá transformace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Nadpis a obsah 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 bwMode="auto">
          <a:xfrm>
            <a:off x="421783" y="483568"/>
            <a:ext cx="11280067" cy="61872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cs-CZ"/>
              <a:t>Kliknutím lze upravit styl.</a:t>
            </a:r>
            <a:endParaRPr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 bwMode="auto">
          <a:xfrm>
            <a:off x="421783" y="1915299"/>
            <a:ext cx="5340191" cy="4003589"/>
          </a:xfrm>
        </p:spPr>
        <p:txBody>
          <a:bodyPr/>
          <a:lstStyle/>
          <a:p>
            <a:pPr lvl="0">
              <a:defRPr/>
            </a:pPr>
            <a:r>
              <a:rPr lang="cs-CZ"/>
              <a:t>Upravte styly předlohy textu.</a:t>
            </a:r>
            <a:endParaRPr/>
          </a:p>
        </p:txBody>
      </p:sp>
      <p:sp>
        <p:nvSpPr>
          <p:cNvPr id="6" name="Zástupný symbol pro obsah 2"/>
          <p:cNvSpPr>
            <a:spLocks noGrp="1"/>
          </p:cNvSpPr>
          <p:nvPr>
            <p:ph idx="13"/>
          </p:nvPr>
        </p:nvSpPr>
        <p:spPr bwMode="auto">
          <a:xfrm>
            <a:off x="6372386" y="1915299"/>
            <a:ext cx="5340191" cy="4003589"/>
          </a:xfrm>
        </p:spPr>
        <p:txBody>
          <a:bodyPr/>
          <a:lstStyle/>
          <a:p>
            <a:pPr lvl="0">
              <a:defRPr/>
            </a:pPr>
            <a:r>
              <a:rPr lang="cs-CZ"/>
              <a:t>Upravte styly předlohy textu.</a:t>
            </a:r>
            <a:endParaRPr/>
          </a:p>
        </p:txBody>
      </p:sp>
      <p:sp>
        <p:nvSpPr>
          <p:cNvPr id="7" name="Zástupný symbol pro obsah 14"/>
          <p:cNvSpPr>
            <a:spLocks noGrp="1"/>
          </p:cNvSpPr>
          <p:nvPr>
            <p:ph sz="quarter" idx="14"/>
          </p:nvPr>
        </p:nvSpPr>
        <p:spPr bwMode="auto">
          <a:xfrm>
            <a:off x="421783" y="1167085"/>
            <a:ext cx="11280067" cy="550862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>
              <a:defRPr/>
            </a:pPr>
            <a:r>
              <a:rPr lang="cs-CZ"/>
              <a:t>Upravte styly předlohy textu.</a:t>
            </a:r>
            <a:endParaRPr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8610599" y="6230596"/>
            <a:ext cx="309125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cs-CZ"/>
              <a:t>Strana </a:t>
            </a:r>
            <a:fld id="{ED849EA6-AEEF-9E42-A9CB-11D1C1A366AE}" type="slidenum">
              <a:rPr lang="cs-CZ"/>
              <a:t>‹#›</a:t>
            </a:fld>
            <a:endParaRPr lang="cs-CZ"/>
          </a:p>
        </p:txBody>
      </p:sp>
      <p:grpSp>
        <p:nvGrpSpPr>
          <p:cNvPr id="9" name="Skupina 12"/>
          <p:cNvGrpSpPr/>
          <p:nvPr userDrawn="1"/>
        </p:nvGrpSpPr>
        <p:grpSpPr bwMode="auto">
          <a:xfrm>
            <a:off x="461582" y="6261408"/>
            <a:ext cx="2102879" cy="264570"/>
            <a:chOff x="4729948" y="4436706"/>
            <a:chExt cx="4152276" cy="522411"/>
          </a:xfrm>
        </p:grpSpPr>
        <p:pic>
          <p:nvPicPr>
            <p:cNvPr id="10" name="Obrázek 13"/>
            <p:cNvPicPr>
              <a:picLocks noChangeAspect="1"/>
            </p:cNvPicPr>
            <p:nvPr userDrawn="1"/>
          </p:nvPicPr>
          <p:blipFill>
            <a:blip r:embed="rId2"/>
            <a:stretch/>
          </p:blipFill>
          <p:spPr bwMode="auto">
            <a:xfrm>
              <a:off x="4729948" y="4436706"/>
              <a:ext cx="522411" cy="522411"/>
            </a:xfrm>
            <a:prstGeom prst="rect">
              <a:avLst/>
            </a:prstGeom>
          </p:spPr>
        </p:pic>
        <p:pic>
          <p:nvPicPr>
            <p:cNvPr id="11" name="Obrázek 14"/>
            <p:cNvPicPr>
              <a:picLocks noChangeAspect="1"/>
            </p:cNvPicPr>
            <p:nvPr userDrawn="1"/>
          </p:nvPicPr>
          <p:blipFill>
            <a:blip r:embed="rId3"/>
            <a:stretch/>
          </p:blipFill>
          <p:spPr bwMode="auto">
            <a:xfrm>
              <a:off x="5334926" y="4436706"/>
              <a:ext cx="522411" cy="522411"/>
            </a:xfrm>
            <a:prstGeom prst="rect">
              <a:avLst/>
            </a:prstGeom>
          </p:spPr>
        </p:pic>
        <p:pic>
          <p:nvPicPr>
            <p:cNvPr id="12" name="Obrázek 15"/>
            <p:cNvPicPr>
              <a:picLocks noChangeAspect="1"/>
            </p:cNvPicPr>
            <p:nvPr userDrawn="1"/>
          </p:nvPicPr>
          <p:blipFill>
            <a:blip r:embed="rId4"/>
            <a:stretch/>
          </p:blipFill>
          <p:spPr bwMode="auto">
            <a:xfrm>
              <a:off x="5939903" y="4436706"/>
              <a:ext cx="522411" cy="522411"/>
            </a:xfrm>
            <a:prstGeom prst="rect">
              <a:avLst/>
            </a:prstGeom>
          </p:spPr>
        </p:pic>
        <p:pic>
          <p:nvPicPr>
            <p:cNvPr id="13" name="Obrázek 16"/>
            <p:cNvPicPr>
              <a:picLocks noChangeAspect="1"/>
            </p:cNvPicPr>
            <p:nvPr userDrawn="1"/>
          </p:nvPicPr>
          <p:blipFill>
            <a:blip r:embed="rId5"/>
            <a:stretch/>
          </p:blipFill>
          <p:spPr bwMode="auto">
            <a:xfrm>
              <a:off x="6544880" y="4436706"/>
              <a:ext cx="522411" cy="522411"/>
            </a:xfrm>
            <a:prstGeom prst="rect">
              <a:avLst/>
            </a:prstGeom>
          </p:spPr>
        </p:pic>
        <p:pic>
          <p:nvPicPr>
            <p:cNvPr id="14" name="Obrázek 17"/>
            <p:cNvPicPr>
              <a:picLocks noChangeAspect="1"/>
            </p:cNvPicPr>
            <p:nvPr userDrawn="1"/>
          </p:nvPicPr>
          <p:blipFill>
            <a:blip r:embed="rId6"/>
            <a:stretch/>
          </p:blipFill>
          <p:spPr bwMode="auto">
            <a:xfrm>
              <a:off x="7149859" y="4436706"/>
              <a:ext cx="522411" cy="522411"/>
            </a:xfrm>
            <a:prstGeom prst="rect">
              <a:avLst/>
            </a:prstGeom>
          </p:spPr>
        </p:pic>
        <p:pic>
          <p:nvPicPr>
            <p:cNvPr id="15" name="Obrázek 18"/>
            <p:cNvPicPr>
              <a:picLocks noChangeAspect="1"/>
            </p:cNvPicPr>
            <p:nvPr userDrawn="1"/>
          </p:nvPicPr>
          <p:blipFill>
            <a:blip r:embed="rId7"/>
            <a:stretch/>
          </p:blipFill>
          <p:spPr bwMode="auto">
            <a:xfrm>
              <a:off x="7754836" y="4436706"/>
              <a:ext cx="522411" cy="522411"/>
            </a:xfrm>
            <a:prstGeom prst="rect">
              <a:avLst/>
            </a:prstGeom>
          </p:spPr>
        </p:pic>
        <p:pic>
          <p:nvPicPr>
            <p:cNvPr id="16" name="Obrázek 19"/>
            <p:cNvPicPr>
              <a:picLocks noChangeAspect="1"/>
            </p:cNvPicPr>
            <p:nvPr userDrawn="1"/>
          </p:nvPicPr>
          <p:blipFill>
            <a:blip r:embed="rId8"/>
            <a:stretch/>
          </p:blipFill>
          <p:spPr bwMode="auto">
            <a:xfrm>
              <a:off x="8359813" y="4436706"/>
              <a:ext cx="522411" cy="522411"/>
            </a:xfrm>
            <a:prstGeom prst="rect">
              <a:avLst/>
            </a:prstGeom>
          </p:spPr>
        </p:pic>
      </p:grpSp>
      <p:sp>
        <p:nvSpPr>
          <p:cNvPr id="17" name="Obdélník 20"/>
          <p:cNvSpPr/>
          <p:nvPr userDrawn="1"/>
        </p:nvSpPr>
        <p:spPr bwMode="auto">
          <a:xfrm>
            <a:off x="3860965" y="6287944"/>
            <a:ext cx="39294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400" b="1">
                <a:solidFill>
                  <a:schemeClr val="accent1"/>
                </a:solidFill>
              </a:rPr>
              <a:t>Operační program Spravedlivá transformace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Kapitola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ctrTitle"/>
          </p:nvPr>
        </p:nvSpPr>
        <p:spPr bwMode="auto">
          <a:xfrm>
            <a:off x="407990" y="2091848"/>
            <a:ext cx="6378292" cy="4348698"/>
          </a:xfrm>
        </p:spPr>
        <p:txBody>
          <a:bodyPr lIns="0" tIns="0" rIns="0" bIns="0" anchor="b">
            <a:noAutofit/>
          </a:bodyPr>
          <a:lstStyle>
            <a:lvl1pPr algn="l">
              <a:defRPr sz="4400"/>
            </a:lvl1pPr>
          </a:lstStyle>
          <a:p>
            <a:pPr>
              <a:defRPr/>
            </a:pPr>
            <a:r>
              <a:rPr lang="cs-CZ"/>
              <a:t>Kliknutím lze upravit styl.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1_Nadpis a obsah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 bwMode="auto">
          <a:xfrm>
            <a:off x="421783" y="483568"/>
            <a:ext cx="11280067" cy="68135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cs-CZ"/>
              <a:t>Kliknutím lze upravit styl.</a:t>
            </a:r>
            <a:endParaRPr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cs-CZ"/>
              <a:t>Upravte styly předlohy textu.</a:t>
            </a:r>
            <a:endParaRPr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8610599" y="6230596"/>
            <a:ext cx="309125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cs-CZ"/>
              <a:t>Strana </a:t>
            </a:r>
            <a:fld id="{ED849EA6-AEEF-9E42-A9CB-11D1C1A366AE}" type="slidenum">
              <a:rPr lang="cs-CZ"/>
              <a:t>‹#›</a:t>
            </a:fld>
            <a:endParaRPr lang="cs-CZ"/>
          </a:p>
        </p:txBody>
      </p:sp>
      <p:grpSp>
        <p:nvGrpSpPr>
          <p:cNvPr id="7" name="Skupina 10"/>
          <p:cNvGrpSpPr/>
          <p:nvPr userDrawn="1"/>
        </p:nvGrpSpPr>
        <p:grpSpPr bwMode="auto">
          <a:xfrm>
            <a:off x="461582" y="6261408"/>
            <a:ext cx="2102879" cy="264570"/>
            <a:chOff x="4729948" y="4436706"/>
            <a:chExt cx="4152276" cy="522411"/>
          </a:xfrm>
        </p:grpSpPr>
        <p:pic>
          <p:nvPicPr>
            <p:cNvPr id="8" name="Obrázek 11"/>
            <p:cNvPicPr>
              <a:picLocks noChangeAspect="1"/>
            </p:cNvPicPr>
            <p:nvPr userDrawn="1"/>
          </p:nvPicPr>
          <p:blipFill>
            <a:blip r:embed="rId2"/>
            <a:stretch/>
          </p:blipFill>
          <p:spPr bwMode="auto">
            <a:xfrm>
              <a:off x="4729948" y="4436706"/>
              <a:ext cx="522411" cy="522411"/>
            </a:xfrm>
            <a:prstGeom prst="rect">
              <a:avLst/>
            </a:prstGeom>
          </p:spPr>
        </p:pic>
        <p:pic>
          <p:nvPicPr>
            <p:cNvPr id="9" name="Obrázek 12"/>
            <p:cNvPicPr>
              <a:picLocks noChangeAspect="1"/>
            </p:cNvPicPr>
            <p:nvPr userDrawn="1"/>
          </p:nvPicPr>
          <p:blipFill>
            <a:blip r:embed="rId3"/>
            <a:stretch/>
          </p:blipFill>
          <p:spPr bwMode="auto">
            <a:xfrm>
              <a:off x="5334926" y="4436706"/>
              <a:ext cx="522411" cy="522411"/>
            </a:xfrm>
            <a:prstGeom prst="rect">
              <a:avLst/>
            </a:prstGeom>
          </p:spPr>
        </p:pic>
        <p:pic>
          <p:nvPicPr>
            <p:cNvPr id="10" name="Obrázek 13"/>
            <p:cNvPicPr>
              <a:picLocks noChangeAspect="1"/>
            </p:cNvPicPr>
            <p:nvPr userDrawn="1"/>
          </p:nvPicPr>
          <p:blipFill>
            <a:blip r:embed="rId4"/>
            <a:stretch/>
          </p:blipFill>
          <p:spPr bwMode="auto">
            <a:xfrm>
              <a:off x="5939903" y="4436706"/>
              <a:ext cx="522411" cy="522411"/>
            </a:xfrm>
            <a:prstGeom prst="rect">
              <a:avLst/>
            </a:prstGeom>
          </p:spPr>
        </p:pic>
        <p:pic>
          <p:nvPicPr>
            <p:cNvPr id="11" name="Obrázek 14"/>
            <p:cNvPicPr>
              <a:picLocks noChangeAspect="1"/>
            </p:cNvPicPr>
            <p:nvPr userDrawn="1"/>
          </p:nvPicPr>
          <p:blipFill>
            <a:blip r:embed="rId5"/>
            <a:stretch/>
          </p:blipFill>
          <p:spPr bwMode="auto">
            <a:xfrm>
              <a:off x="6544880" y="4436706"/>
              <a:ext cx="522411" cy="522411"/>
            </a:xfrm>
            <a:prstGeom prst="rect">
              <a:avLst/>
            </a:prstGeom>
          </p:spPr>
        </p:pic>
        <p:pic>
          <p:nvPicPr>
            <p:cNvPr id="12" name="Obrázek 15"/>
            <p:cNvPicPr>
              <a:picLocks noChangeAspect="1"/>
            </p:cNvPicPr>
            <p:nvPr userDrawn="1"/>
          </p:nvPicPr>
          <p:blipFill>
            <a:blip r:embed="rId6"/>
            <a:stretch/>
          </p:blipFill>
          <p:spPr bwMode="auto">
            <a:xfrm>
              <a:off x="7149859" y="4436706"/>
              <a:ext cx="522411" cy="522411"/>
            </a:xfrm>
            <a:prstGeom prst="rect">
              <a:avLst/>
            </a:prstGeom>
          </p:spPr>
        </p:pic>
        <p:pic>
          <p:nvPicPr>
            <p:cNvPr id="13" name="Obrázek 16"/>
            <p:cNvPicPr>
              <a:picLocks noChangeAspect="1"/>
            </p:cNvPicPr>
            <p:nvPr userDrawn="1"/>
          </p:nvPicPr>
          <p:blipFill>
            <a:blip r:embed="rId7"/>
            <a:stretch/>
          </p:blipFill>
          <p:spPr bwMode="auto">
            <a:xfrm>
              <a:off x="7754836" y="4436706"/>
              <a:ext cx="522411" cy="522411"/>
            </a:xfrm>
            <a:prstGeom prst="rect">
              <a:avLst/>
            </a:prstGeom>
          </p:spPr>
        </p:pic>
        <p:pic>
          <p:nvPicPr>
            <p:cNvPr id="14" name="Obrázek 17"/>
            <p:cNvPicPr>
              <a:picLocks noChangeAspect="1"/>
            </p:cNvPicPr>
            <p:nvPr userDrawn="1"/>
          </p:nvPicPr>
          <p:blipFill>
            <a:blip r:embed="rId8"/>
            <a:stretch/>
          </p:blipFill>
          <p:spPr bwMode="auto">
            <a:xfrm>
              <a:off x="8359813" y="4436706"/>
              <a:ext cx="522411" cy="522411"/>
            </a:xfrm>
            <a:prstGeom prst="rect">
              <a:avLst/>
            </a:prstGeom>
          </p:spPr>
        </p:pic>
      </p:grpSp>
      <p:sp>
        <p:nvSpPr>
          <p:cNvPr id="15" name="Obdélník 18"/>
          <p:cNvSpPr/>
          <p:nvPr userDrawn="1"/>
        </p:nvSpPr>
        <p:spPr bwMode="auto">
          <a:xfrm>
            <a:off x="3860965" y="6287944"/>
            <a:ext cx="39294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400" b="1">
                <a:solidFill>
                  <a:schemeClr val="accent1"/>
                </a:solidFill>
              </a:rPr>
              <a:t>Operační program Spravedlivá transformace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Předěl oddíl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 bwMode="auto">
          <a:xfrm>
            <a:off x="407987" y="1709740"/>
            <a:ext cx="11306174" cy="2852737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cs-CZ"/>
              <a:t>Kliknutím lze upravit styl.</a:t>
            </a:r>
            <a:endParaRPr/>
          </a:p>
        </p:txBody>
      </p:sp>
      <p:sp>
        <p:nvSpPr>
          <p:cNvPr id="5" name="Zástupný symbol pro text 2"/>
          <p:cNvSpPr>
            <a:spLocks noGrp="1"/>
          </p:cNvSpPr>
          <p:nvPr>
            <p:ph type="body" idx="1" hasCustomPrompt="1"/>
          </p:nvPr>
        </p:nvSpPr>
        <p:spPr bwMode="auto">
          <a:xfrm>
            <a:off x="407987" y="4589465"/>
            <a:ext cx="11306174" cy="200818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cs-CZ"/>
              <a:t>Upravte styly předlohy textu.</a:t>
            </a:r>
            <a:br>
              <a:rPr lang="cs-CZ"/>
            </a:br>
            <a:r>
              <a:rPr lang="cs-CZ"/>
              <a:t>Druhá úroveň</a:t>
            </a:r>
            <a:br>
              <a:rPr lang="cs-CZ"/>
            </a:br>
            <a:r>
              <a:rPr lang="cs-CZ"/>
              <a:t>Třetí úroveň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Dva obsah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cs-CZ"/>
              <a:t>Kliknutím lze upravit styl.</a:t>
            </a:r>
            <a:endParaRPr/>
          </a:p>
        </p:txBody>
      </p:sp>
      <p:sp>
        <p:nvSpPr>
          <p:cNvPr id="5" name="Zástupný symbol pro obsah 2"/>
          <p:cNvSpPr>
            <a:spLocks noGrp="1"/>
          </p:cNvSpPr>
          <p:nvPr>
            <p:ph sz="half" idx="1"/>
          </p:nvPr>
        </p:nvSpPr>
        <p:spPr bwMode="auto">
          <a:xfrm>
            <a:off x="421783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cs-CZ"/>
              <a:t>Upravte styly předlohy textu.</a:t>
            </a:r>
            <a:endParaRPr/>
          </a:p>
        </p:txBody>
      </p:sp>
      <p:sp>
        <p:nvSpPr>
          <p:cNvPr id="6" name="Zástupný symbol pro obsah 3"/>
          <p:cNvSpPr>
            <a:spLocks noGrp="1"/>
          </p:cNvSpPr>
          <p:nvPr>
            <p:ph sz="half" idx="2"/>
          </p:nvPr>
        </p:nvSpPr>
        <p:spPr bwMode="auto">
          <a:xfrm>
            <a:off x="6532563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cs-CZ"/>
              <a:t>Upravte styly předlohy textu.</a:t>
            </a:r>
            <a:endParaRPr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8610599" y="6230596"/>
            <a:ext cx="309125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cs-CZ"/>
              <a:t>Strana </a:t>
            </a:r>
            <a:fld id="{ED849EA6-AEEF-9E42-A9CB-11D1C1A366AE}" type="slidenum">
              <a:rPr lang="cs-CZ"/>
              <a:t>‹#›</a:t>
            </a:fld>
            <a:endParaRPr lang="cs-CZ"/>
          </a:p>
        </p:txBody>
      </p:sp>
      <p:grpSp>
        <p:nvGrpSpPr>
          <p:cNvPr id="8" name="Skupina 11"/>
          <p:cNvGrpSpPr/>
          <p:nvPr userDrawn="1"/>
        </p:nvGrpSpPr>
        <p:grpSpPr bwMode="auto">
          <a:xfrm>
            <a:off x="461582" y="6261408"/>
            <a:ext cx="2102879" cy="264570"/>
            <a:chOff x="4729948" y="4436706"/>
            <a:chExt cx="4152276" cy="522411"/>
          </a:xfrm>
        </p:grpSpPr>
        <p:pic>
          <p:nvPicPr>
            <p:cNvPr id="9" name="Obrázek 12"/>
            <p:cNvPicPr>
              <a:picLocks noChangeAspect="1"/>
            </p:cNvPicPr>
            <p:nvPr userDrawn="1"/>
          </p:nvPicPr>
          <p:blipFill>
            <a:blip r:embed="rId2"/>
            <a:stretch/>
          </p:blipFill>
          <p:spPr bwMode="auto">
            <a:xfrm>
              <a:off x="4729948" y="4436706"/>
              <a:ext cx="522411" cy="522411"/>
            </a:xfrm>
            <a:prstGeom prst="rect">
              <a:avLst/>
            </a:prstGeom>
          </p:spPr>
        </p:pic>
        <p:pic>
          <p:nvPicPr>
            <p:cNvPr id="10" name="Obrázek 13"/>
            <p:cNvPicPr>
              <a:picLocks noChangeAspect="1"/>
            </p:cNvPicPr>
            <p:nvPr userDrawn="1"/>
          </p:nvPicPr>
          <p:blipFill>
            <a:blip r:embed="rId3"/>
            <a:stretch/>
          </p:blipFill>
          <p:spPr bwMode="auto">
            <a:xfrm>
              <a:off x="5334926" y="4436706"/>
              <a:ext cx="522411" cy="522411"/>
            </a:xfrm>
            <a:prstGeom prst="rect">
              <a:avLst/>
            </a:prstGeom>
          </p:spPr>
        </p:pic>
        <p:pic>
          <p:nvPicPr>
            <p:cNvPr id="11" name="Obrázek 14"/>
            <p:cNvPicPr>
              <a:picLocks noChangeAspect="1"/>
            </p:cNvPicPr>
            <p:nvPr userDrawn="1"/>
          </p:nvPicPr>
          <p:blipFill>
            <a:blip r:embed="rId4"/>
            <a:stretch/>
          </p:blipFill>
          <p:spPr bwMode="auto">
            <a:xfrm>
              <a:off x="5939903" y="4436706"/>
              <a:ext cx="522411" cy="522411"/>
            </a:xfrm>
            <a:prstGeom prst="rect">
              <a:avLst/>
            </a:prstGeom>
          </p:spPr>
        </p:pic>
        <p:pic>
          <p:nvPicPr>
            <p:cNvPr id="12" name="Obrázek 15"/>
            <p:cNvPicPr>
              <a:picLocks noChangeAspect="1"/>
            </p:cNvPicPr>
            <p:nvPr userDrawn="1"/>
          </p:nvPicPr>
          <p:blipFill>
            <a:blip r:embed="rId5"/>
            <a:stretch/>
          </p:blipFill>
          <p:spPr bwMode="auto">
            <a:xfrm>
              <a:off x="6544880" y="4436706"/>
              <a:ext cx="522411" cy="522411"/>
            </a:xfrm>
            <a:prstGeom prst="rect">
              <a:avLst/>
            </a:prstGeom>
          </p:spPr>
        </p:pic>
        <p:pic>
          <p:nvPicPr>
            <p:cNvPr id="13" name="Obrázek 16"/>
            <p:cNvPicPr>
              <a:picLocks noChangeAspect="1"/>
            </p:cNvPicPr>
            <p:nvPr userDrawn="1"/>
          </p:nvPicPr>
          <p:blipFill>
            <a:blip r:embed="rId6"/>
            <a:stretch/>
          </p:blipFill>
          <p:spPr bwMode="auto">
            <a:xfrm>
              <a:off x="7149859" y="4436706"/>
              <a:ext cx="522411" cy="522411"/>
            </a:xfrm>
            <a:prstGeom prst="rect">
              <a:avLst/>
            </a:prstGeom>
          </p:spPr>
        </p:pic>
        <p:pic>
          <p:nvPicPr>
            <p:cNvPr id="14" name="Obrázek 17"/>
            <p:cNvPicPr>
              <a:picLocks noChangeAspect="1"/>
            </p:cNvPicPr>
            <p:nvPr userDrawn="1"/>
          </p:nvPicPr>
          <p:blipFill>
            <a:blip r:embed="rId7"/>
            <a:stretch/>
          </p:blipFill>
          <p:spPr bwMode="auto">
            <a:xfrm>
              <a:off x="7754836" y="4436706"/>
              <a:ext cx="522411" cy="522411"/>
            </a:xfrm>
            <a:prstGeom prst="rect">
              <a:avLst/>
            </a:prstGeom>
          </p:spPr>
        </p:pic>
        <p:pic>
          <p:nvPicPr>
            <p:cNvPr id="15" name="Obrázek 18"/>
            <p:cNvPicPr>
              <a:picLocks noChangeAspect="1"/>
            </p:cNvPicPr>
            <p:nvPr userDrawn="1"/>
          </p:nvPicPr>
          <p:blipFill>
            <a:blip r:embed="rId8"/>
            <a:stretch/>
          </p:blipFill>
          <p:spPr bwMode="auto">
            <a:xfrm>
              <a:off x="8359813" y="4436706"/>
              <a:ext cx="522411" cy="522411"/>
            </a:xfrm>
            <a:prstGeom prst="rect">
              <a:avLst/>
            </a:prstGeom>
          </p:spPr>
        </p:pic>
      </p:grpSp>
      <p:sp>
        <p:nvSpPr>
          <p:cNvPr id="16" name="Obdélník 19"/>
          <p:cNvSpPr/>
          <p:nvPr userDrawn="1"/>
        </p:nvSpPr>
        <p:spPr bwMode="auto">
          <a:xfrm>
            <a:off x="3860965" y="6287944"/>
            <a:ext cx="39294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400" b="1">
                <a:solidFill>
                  <a:schemeClr val="accent1"/>
                </a:solidFill>
              </a:rPr>
              <a:t>Operační program Spravedlivá transformace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Porovnání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 bwMode="auto">
          <a:xfrm>
            <a:off x="407988" y="496264"/>
            <a:ext cx="11293862" cy="132556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cs-CZ"/>
              <a:t>Kliknutím lze upravit styl.</a:t>
            </a:r>
            <a:endParaRPr/>
          </a:p>
        </p:txBody>
      </p:sp>
      <p:sp>
        <p:nvSpPr>
          <p:cNvPr id="5" name="Zástupný symbol pro obsah 3"/>
          <p:cNvSpPr>
            <a:spLocks noGrp="1"/>
          </p:cNvSpPr>
          <p:nvPr>
            <p:ph sz="half" idx="2"/>
          </p:nvPr>
        </p:nvSpPr>
        <p:spPr bwMode="auto">
          <a:xfrm>
            <a:off x="421783" y="2406463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cs-CZ"/>
              <a:t>Upravte styly předlohy textu.</a:t>
            </a:r>
            <a:endParaRPr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 bwMode="auto">
          <a:xfrm>
            <a:off x="6518662" y="2406463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cs-CZ"/>
              <a:t>Upravte styly předlohy textu.</a:t>
            </a:r>
            <a:endParaRPr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8610599" y="6230596"/>
            <a:ext cx="309125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cs-CZ"/>
              <a:t>Strana </a:t>
            </a:r>
            <a:fld id="{ED849EA6-AEEF-9E42-A9CB-11D1C1A366AE}" type="slidenum">
              <a:rPr lang="cs-CZ"/>
              <a:t>‹#›</a:t>
            </a:fld>
            <a:endParaRPr lang="cs-CZ"/>
          </a:p>
        </p:txBody>
      </p:sp>
      <p:grpSp>
        <p:nvGrpSpPr>
          <p:cNvPr id="8" name="Skupina 10"/>
          <p:cNvGrpSpPr/>
          <p:nvPr userDrawn="1"/>
        </p:nvGrpSpPr>
        <p:grpSpPr bwMode="auto">
          <a:xfrm>
            <a:off x="461582" y="6261408"/>
            <a:ext cx="2102879" cy="264570"/>
            <a:chOff x="4729948" y="4436706"/>
            <a:chExt cx="4152276" cy="522411"/>
          </a:xfrm>
        </p:grpSpPr>
        <p:pic>
          <p:nvPicPr>
            <p:cNvPr id="9" name="Obrázek 12"/>
            <p:cNvPicPr>
              <a:picLocks noChangeAspect="1"/>
            </p:cNvPicPr>
            <p:nvPr userDrawn="1"/>
          </p:nvPicPr>
          <p:blipFill>
            <a:blip r:embed="rId2"/>
            <a:stretch/>
          </p:blipFill>
          <p:spPr bwMode="auto">
            <a:xfrm>
              <a:off x="4729948" y="4436706"/>
              <a:ext cx="522411" cy="522411"/>
            </a:xfrm>
            <a:prstGeom prst="rect">
              <a:avLst/>
            </a:prstGeom>
          </p:spPr>
        </p:pic>
        <p:pic>
          <p:nvPicPr>
            <p:cNvPr id="10" name="Obrázek 13"/>
            <p:cNvPicPr>
              <a:picLocks noChangeAspect="1"/>
            </p:cNvPicPr>
            <p:nvPr userDrawn="1"/>
          </p:nvPicPr>
          <p:blipFill>
            <a:blip r:embed="rId3"/>
            <a:stretch/>
          </p:blipFill>
          <p:spPr bwMode="auto">
            <a:xfrm>
              <a:off x="5334926" y="4436706"/>
              <a:ext cx="522411" cy="522411"/>
            </a:xfrm>
            <a:prstGeom prst="rect">
              <a:avLst/>
            </a:prstGeom>
          </p:spPr>
        </p:pic>
        <p:pic>
          <p:nvPicPr>
            <p:cNvPr id="11" name="Obrázek 14"/>
            <p:cNvPicPr>
              <a:picLocks noChangeAspect="1"/>
            </p:cNvPicPr>
            <p:nvPr userDrawn="1"/>
          </p:nvPicPr>
          <p:blipFill>
            <a:blip r:embed="rId4"/>
            <a:stretch/>
          </p:blipFill>
          <p:spPr bwMode="auto">
            <a:xfrm>
              <a:off x="5939903" y="4436706"/>
              <a:ext cx="522411" cy="522411"/>
            </a:xfrm>
            <a:prstGeom prst="rect">
              <a:avLst/>
            </a:prstGeom>
          </p:spPr>
        </p:pic>
        <p:pic>
          <p:nvPicPr>
            <p:cNvPr id="12" name="Obrázek 15"/>
            <p:cNvPicPr>
              <a:picLocks noChangeAspect="1"/>
            </p:cNvPicPr>
            <p:nvPr userDrawn="1"/>
          </p:nvPicPr>
          <p:blipFill>
            <a:blip r:embed="rId5"/>
            <a:stretch/>
          </p:blipFill>
          <p:spPr bwMode="auto">
            <a:xfrm>
              <a:off x="6544880" y="4436706"/>
              <a:ext cx="522411" cy="522411"/>
            </a:xfrm>
            <a:prstGeom prst="rect">
              <a:avLst/>
            </a:prstGeom>
          </p:spPr>
        </p:pic>
        <p:pic>
          <p:nvPicPr>
            <p:cNvPr id="13" name="Obrázek 16"/>
            <p:cNvPicPr>
              <a:picLocks noChangeAspect="1"/>
            </p:cNvPicPr>
            <p:nvPr userDrawn="1"/>
          </p:nvPicPr>
          <p:blipFill>
            <a:blip r:embed="rId6"/>
            <a:stretch/>
          </p:blipFill>
          <p:spPr bwMode="auto">
            <a:xfrm>
              <a:off x="7149859" y="4436706"/>
              <a:ext cx="522411" cy="522411"/>
            </a:xfrm>
            <a:prstGeom prst="rect">
              <a:avLst/>
            </a:prstGeom>
          </p:spPr>
        </p:pic>
        <p:pic>
          <p:nvPicPr>
            <p:cNvPr id="14" name="Obrázek 17"/>
            <p:cNvPicPr>
              <a:picLocks noChangeAspect="1"/>
            </p:cNvPicPr>
            <p:nvPr userDrawn="1"/>
          </p:nvPicPr>
          <p:blipFill>
            <a:blip r:embed="rId7"/>
            <a:stretch/>
          </p:blipFill>
          <p:spPr bwMode="auto">
            <a:xfrm>
              <a:off x="7754836" y="4436706"/>
              <a:ext cx="522411" cy="522411"/>
            </a:xfrm>
            <a:prstGeom prst="rect">
              <a:avLst/>
            </a:prstGeom>
          </p:spPr>
        </p:pic>
        <p:pic>
          <p:nvPicPr>
            <p:cNvPr id="15" name="Obrázek 18"/>
            <p:cNvPicPr>
              <a:picLocks noChangeAspect="1"/>
            </p:cNvPicPr>
            <p:nvPr userDrawn="1"/>
          </p:nvPicPr>
          <p:blipFill>
            <a:blip r:embed="rId8"/>
            <a:stretch/>
          </p:blipFill>
          <p:spPr bwMode="auto">
            <a:xfrm>
              <a:off x="8359813" y="4436706"/>
              <a:ext cx="522411" cy="522411"/>
            </a:xfrm>
            <a:prstGeom prst="rect">
              <a:avLst/>
            </a:prstGeom>
          </p:spPr>
        </p:pic>
      </p:grpSp>
      <p:sp>
        <p:nvSpPr>
          <p:cNvPr id="16" name="Obdélník 19"/>
          <p:cNvSpPr/>
          <p:nvPr userDrawn="1"/>
        </p:nvSpPr>
        <p:spPr bwMode="auto">
          <a:xfrm>
            <a:off x="3860965" y="6287944"/>
            <a:ext cx="39294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400" b="1">
                <a:solidFill>
                  <a:schemeClr val="accent1"/>
                </a:solidFill>
              </a:rPr>
              <a:t>Operační program Spravedlivá transformace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Jenom nadpi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cs-CZ"/>
              <a:t>Kliknutím lze upravit styl.</a:t>
            </a:r>
            <a:endParaRPr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8610599" y="6230596"/>
            <a:ext cx="309125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cs-CZ"/>
              <a:t>Strana </a:t>
            </a:r>
            <a:fld id="{ED849EA6-AEEF-9E42-A9CB-11D1C1A366AE}" type="slidenum">
              <a:rPr lang="cs-CZ"/>
              <a:t>‹#›</a:t>
            </a:fld>
            <a:endParaRPr lang="cs-CZ"/>
          </a:p>
        </p:txBody>
      </p:sp>
      <p:grpSp>
        <p:nvGrpSpPr>
          <p:cNvPr id="6" name="Skupina 9"/>
          <p:cNvGrpSpPr/>
          <p:nvPr userDrawn="1"/>
        </p:nvGrpSpPr>
        <p:grpSpPr bwMode="auto">
          <a:xfrm>
            <a:off x="461582" y="6261408"/>
            <a:ext cx="2102879" cy="264570"/>
            <a:chOff x="4729948" y="4436706"/>
            <a:chExt cx="4152276" cy="522411"/>
          </a:xfrm>
        </p:grpSpPr>
        <p:pic>
          <p:nvPicPr>
            <p:cNvPr id="7" name="Obrázek 10"/>
            <p:cNvPicPr>
              <a:picLocks noChangeAspect="1"/>
            </p:cNvPicPr>
            <p:nvPr userDrawn="1"/>
          </p:nvPicPr>
          <p:blipFill>
            <a:blip r:embed="rId2"/>
            <a:stretch/>
          </p:blipFill>
          <p:spPr bwMode="auto">
            <a:xfrm>
              <a:off x="4729948" y="4436706"/>
              <a:ext cx="522411" cy="522411"/>
            </a:xfrm>
            <a:prstGeom prst="rect">
              <a:avLst/>
            </a:prstGeom>
          </p:spPr>
        </p:pic>
        <p:pic>
          <p:nvPicPr>
            <p:cNvPr id="8" name="Obrázek 11"/>
            <p:cNvPicPr>
              <a:picLocks noChangeAspect="1"/>
            </p:cNvPicPr>
            <p:nvPr userDrawn="1"/>
          </p:nvPicPr>
          <p:blipFill>
            <a:blip r:embed="rId3"/>
            <a:stretch/>
          </p:blipFill>
          <p:spPr bwMode="auto">
            <a:xfrm>
              <a:off x="5334926" y="4436706"/>
              <a:ext cx="522411" cy="522411"/>
            </a:xfrm>
            <a:prstGeom prst="rect">
              <a:avLst/>
            </a:prstGeom>
          </p:spPr>
        </p:pic>
        <p:pic>
          <p:nvPicPr>
            <p:cNvPr id="9" name="Obrázek 12"/>
            <p:cNvPicPr>
              <a:picLocks noChangeAspect="1"/>
            </p:cNvPicPr>
            <p:nvPr userDrawn="1"/>
          </p:nvPicPr>
          <p:blipFill>
            <a:blip r:embed="rId4"/>
            <a:stretch/>
          </p:blipFill>
          <p:spPr bwMode="auto">
            <a:xfrm>
              <a:off x="5939903" y="4436706"/>
              <a:ext cx="522411" cy="522411"/>
            </a:xfrm>
            <a:prstGeom prst="rect">
              <a:avLst/>
            </a:prstGeom>
          </p:spPr>
        </p:pic>
        <p:pic>
          <p:nvPicPr>
            <p:cNvPr id="10" name="Obrázek 13"/>
            <p:cNvPicPr>
              <a:picLocks noChangeAspect="1"/>
            </p:cNvPicPr>
            <p:nvPr userDrawn="1"/>
          </p:nvPicPr>
          <p:blipFill>
            <a:blip r:embed="rId5"/>
            <a:stretch/>
          </p:blipFill>
          <p:spPr bwMode="auto">
            <a:xfrm>
              <a:off x="6544880" y="4436706"/>
              <a:ext cx="522411" cy="522411"/>
            </a:xfrm>
            <a:prstGeom prst="rect">
              <a:avLst/>
            </a:prstGeom>
          </p:spPr>
        </p:pic>
        <p:pic>
          <p:nvPicPr>
            <p:cNvPr id="11" name="Obrázek 14"/>
            <p:cNvPicPr>
              <a:picLocks noChangeAspect="1"/>
            </p:cNvPicPr>
            <p:nvPr userDrawn="1"/>
          </p:nvPicPr>
          <p:blipFill>
            <a:blip r:embed="rId6"/>
            <a:stretch/>
          </p:blipFill>
          <p:spPr bwMode="auto">
            <a:xfrm>
              <a:off x="7149859" y="4436706"/>
              <a:ext cx="522411" cy="522411"/>
            </a:xfrm>
            <a:prstGeom prst="rect">
              <a:avLst/>
            </a:prstGeom>
          </p:spPr>
        </p:pic>
        <p:pic>
          <p:nvPicPr>
            <p:cNvPr id="12" name="Obrázek 15"/>
            <p:cNvPicPr>
              <a:picLocks noChangeAspect="1"/>
            </p:cNvPicPr>
            <p:nvPr userDrawn="1"/>
          </p:nvPicPr>
          <p:blipFill>
            <a:blip r:embed="rId7"/>
            <a:stretch/>
          </p:blipFill>
          <p:spPr bwMode="auto">
            <a:xfrm>
              <a:off x="7754836" y="4436706"/>
              <a:ext cx="522411" cy="522411"/>
            </a:xfrm>
            <a:prstGeom prst="rect">
              <a:avLst/>
            </a:prstGeom>
          </p:spPr>
        </p:pic>
        <p:pic>
          <p:nvPicPr>
            <p:cNvPr id="13" name="Obrázek 16"/>
            <p:cNvPicPr>
              <a:picLocks noChangeAspect="1"/>
            </p:cNvPicPr>
            <p:nvPr userDrawn="1"/>
          </p:nvPicPr>
          <p:blipFill>
            <a:blip r:embed="rId8"/>
            <a:stretch/>
          </p:blipFill>
          <p:spPr bwMode="auto">
            <a:xfrm>
              <a:off x="8359813" y="4436706"/>
              <a:ext cx="522411" cy="522411"/>
            </a:xfrm>
            <a:prstGeom prst="rect">
              <a:avLst/>
            </a:prstGeom>
          </p:spPr>
        </p:pic>
      </p:grpSp>
      <p:sp>
        <p:nvSpPr>
          <p:cNvPr id="14" name="Obdélník 17"/>
          <p:cNvSpPr/>
          <p:nvPr userDrawn="1"/>
        </p:nvSpPr>
        <p:spPr bwMode="auto">
          <a:xfrm>
            <a:off x="3860965" y="6287944"/>
            <a:ext cx="39294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400" b="1">
                <a:solidFill>
                  <a:schemeClr val="accent1"/>
                </a:solidFill>
              </a:rPr>
              <a:t>Operační program Spravedlivá transformace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Zástupný nadpis 1"/>
          <p:cNvSpPr>
            <a:spLocks noGrp="1"/>
          </p:cNvSpPr>
          <p:nvPr>
            <p:ph type="title"/>
          </p:nvPr>
        </p:nvSpPr>
        <p:spPr bwMode="auto">
          <a:xfrm>
            <a:off x="421783" y="483569"/>
            <a:ext cx="11280067" cy="11200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defRPr/>
            </a:pPr>
            <a:r>
              <a:rPr lang="cs-CZ"/>
              <a:t>Kliknutím lze upravit styl.</a:t>
            </a:r>
            <a:endParaRPr/>
          </a:p>
        </p:txBody>
      </p:sp>
      <p:sp>
        <p:nvSpPr>
          <p:cNvPr id="5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21783" y="1915299"/>
            <a:ext cx="11280067" cy="40035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defRPr/>
            </a:pPr>
            <a:r>
              <a:rPr lang="cs-CZ"/>
              <a:t>Upravte styly předlohy textu.</a:t>
            </a:r>
            <a:br>
              <a:rPr lang="cs-CZ"/>
            </a:br>
            <a:r>
              <a:rPr lang="cs-CZ"/>
              <a:t>Druhá úroveň</a:t>
            </a:r>
            <a:br>
              <a:rPr lang="cs-CZ"/>
            </a:br>
            <a:r>
              <a:rPr lang="cs-CZ"/>
              <a:t>Třetí úroveň</a:t>
            </a:r>
            <a:br>
              <a:rPr lang="cs-CZ"/>
            </a:br>
            <a:r>
              <a:rPr lang="cs-CZ"/>
              <a:t>Čtvrtá úroveň</a:t>
            </a:r>
            <a:br>
              <a:rPr lang="cs-CZ"/>
            </a:br>
            <a:r>
              <a:rPr lang="cs-CZ"/>
              <a:t>Pátá úroveň</a:t>
            </a:r>
            <a:endParaRPr/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2"/>
          </p:nvPr>
        </p:nvSpPr>
        <p:spPr bwMode="auto">
          <a:xfrm>
            <a:off x="421784" y="6230596"/>
            <a:ext cx="31596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rgbClr val="5A686B"/>
                </a:solidFill>
                <a:latin typeface="JohnSans Text Pro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3"/>
          </p:nvPr>
        </p:nvSpPr>
        <p:spPr bwMode="auto">
          <a:xfrm>
            <a:off x="4029307" y="623059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 i="0">
                <a:solidFill>
                  <a:srgbClr val="5A686B"/>
                </a:solidFill>
                <a:latin typeface="JohnSans Text Pro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4"/>
          </p:nvPr>
        </p:nvSpPr>
        <p:spPr bwMode="auto">
          <a:xfrm>
            <a:off x="8610599" y="6230596"/>
            <a:ext cx="3091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rgbClr val="5A686B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cs-CZ"/>
              <a:t>Strana </a:t>
            </a:r>
            <a:fld id="{ED849EA6-AEEF-9E42-A9CB-11D1C1A366AE}" type="slidenum">
              <a:rPr lang="cs-CZ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ftr="0" dt="0"/>
  <p:txStyles>
    <p:titleStyle>
      <a:lvl1pPr algn="l" defTabSz="914377">
        <a:lnSpc>
          <a:spcPct val="90000"/>
        </a:lnSpc>
        <a:spcBef>
          <a:spcPts val="0"/>
        </a:spcBef>
        <a:buNone/>
        <a:defRPr sz="4000" b="0" i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>
        <a:lnSpc>
          <a:spcPct val="120000"/>
        </a:lnSpc>
        <a:spcBef>
          <a:spcPts val="1000"/>
        </a:spcBef>
        <a:buFont typeface="Arial"/>
        <a:buChar char="•"/>
        <a:defRPr sz="1800" b="0" i="0">
          <a:solidFill>
            <a:schemeClr val="tx1"/>
          </a:solidFill>
          <a:latin typeface="+mj-lt"/>
          <a:ea typeface="+mn-ea"/>
          <a:cs typeface="+mn-cs"/>
        </a:defRPr>
      </a:lvl1pPr>
      <a:lvl2pPr marL="685783" indent="-228594" algn="l" defTabSz="914377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536" indent="-228594" algn="l" defTabSz="914377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377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 bwMode="auto">
          <a:xfrm>
            <a:off x="475692" y="2158993"/>
            <a:ext cx="9948116" cy="2540014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cs-CZ" sz="4000" b="1">
                <a:solidFill>
                  <a:schemeClr val="bg1"/>
                </a:solidFill>
              </a:rPr>
              <a:t>Seminář pro žadatele</a:t>
            </a:r>
            <a:br>
              <a:rPr lang="cs-CZ" sz="3600" b="1">
                <a:solidFill>
                  <a:schemeClr val="bg1"/>
                </a:solidFill>
              </a:rPr>
            </a:br>
            <a:br>
              <a:rPr lang="cs-CZ" sz="3600" b="1">
                <a:solidFill>
                  <a:schemeClr val="bg1"/>
                </a:solidFill>
              </a:rPr>
            </a:br>
            <a:r>
              <a:rPr lang="cs-CZ" sz="3600" b="1">
                <a:solidFill>
                  <a:schemeClr val="bg1"/>
                </a:solidFill>
              </a:rPr>
              <a:t>5. , 6. , 7. </a:t>
            </a:r>
            <a:r>
              <a:rPr lang="cs-CZ" sz="3200" b="1">
                <a:solidFill>
                  <a:schemeClr val="bg1"/>
                </a:solidFill>
              </a:rPr>
              <a:t>výzva OPST – Odborné učebny</a:t>
            </a:r>
            <a:br>
              <a:rPr lang="cs-CZ" sz="3200" b="1">
                <a:solidFill>
                  <a:schemeClr val="bg1"/>
                </a:solidFill>
              </a:rPr>
            </a:br>
            <a:r>
              <a:rPr lang="cs-CZ" sz="3200" b="1">
                <a:solidFill>
                  <a:schemeClr val="bg1"/>
                </a:solidFill>
              </a:rPr>
              <a:t>8. , 9. , 10. výzva OPST – Konektivita škol</a:t>
            </a:r>
            <a:br>
              <a:rPr lang="cs-CZ" sz="3600" b="1">
                <a:solidFill>
                  <a:schemeClr val="bg1"/>
                </a:solidFill>
              </a:rPr>
            </a:br>
            <a:endParaRPr lang="cs-CZ" sz="360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 bwMode="auto">
          <a:xfrm>
            <a:off x="647397" y="5101715"/>
            <a:ext cx="9948116" cy="9750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>
                <a:solidFill>
                  <a:schemeClr val="bg1"/>
                </a:solidFill>
              </a:rPr>
              <a:t>Řídící orgán OPST</a:t>
            </a:r>
            <a:endParaRPr/>
          </a:p>
          <a:p>
            <a:pPr>
              <a:defRPr/>
            </a:pPr>
            <a:r>
              <a:rPr lang="cs-CZ">
                <a:solidFill>
                  <a:schemeClr val="bg1"/>
                </a:solidFill>
              </a:rPr>
              <a:t>9. února 2023</a:t>
            </a:r>
            <a:endParaRPr>
              <a:solidFill>
                <a:schemeClr val="bg1"/>
              </a:solidFill>
            </a:endParaRPr>
          </a:p>
        </p:txBody>
      </p:sp>
      <p:pic>
        <p:nvPicPr>
          <p:cNvPr id="9" name="Grafický objekt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184232" y="2924944"/>
            <a:ext cx="3348485" cy="3152477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07367" y="458104"/>
            <a:ext cx="6957959" cy="81065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cs-CZ"/>
              <a:t>Strana </a:t>
            </a:r>
            <a:fld id="{ED849EA6-AEEF-9E42-A9CB-11D1C1A366AE}" type="slidenum">
              <a:rPr lang="cs-CZ"/>
              <a:t>10</a:t>
            </a:fld>
            <a:endParaRPr lang="cs-CZ"/>
          </a:p>
        </p:txBody>
      </p:sp>
      <p:sp>
        <p:nvSpPr>
          <p:cNvPr id="3" name="Nadpis 1"/>
          <p:cNvSpPr txBox="1"/>
          <p:nvPr/>
        </p:nvSpPr>
        <p:spPr bwMode="auto">
          <a:xfrm>
            <a:off x="421782" y="483567"/>
            <a:ext cx="11280066" cy="6813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377">
              <a:lnSpc>
                <a:spcPct val="9000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l-PL" sz="2800" b="1"/>
              <a:t>OPST x IROP</a:t>
            </a:r>
            <a:endParaRPr lang="pl-PL" sz="2800"/>
          </a:p>
        </p:txBody>
      </p:sp>
      <p:sp>
        <p:nvSpPr>
          <p:cNvPr id="5" name="TextovéPole 4"/>
          <p:cNvSpPr txBox="1"/>
          <p:nvPr/>
        </p:nvSpPr>
        <p:spPr bwMode="auto">
          <a:xfrm>
            <a:off x="1020299" y="2636912"/>
            <a:ext cx="42907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2400">
                <a:solidFill>
                  <a:schemeClr val="tx2"/>
                </a:solidFill>
                <a:latin typeface="Segoe UI"/>
                <a:ea typeface="Calibri"/>
                <a:cs typeface="Times New Roman"/>
              </a:rPr>
              <a:t>Podpořené projekty nesmí být zahrnuty v Regionálním akčním plánu (RAP).</a:t>
            </a:r>
            <a:endParaRPr/>
          </a:p>
        </p:txBody>
      </p:sp>
      <p:pic>
        <p:nvPicPr>
          <p:cNvPr id="12" name="Grafický objekt 11" descr="Zavřít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751231" y="1700808"/>
            <a:ext cx="828911" cy="828911"/>
          </a:xfrm>
          <a:prstGeom prst="rect">
            <a:avLst/>
          </a:prstGeom>
        </p:spPr>
      </p:pic>
      <p:pic>
        <p:nvPicPr>
          <p:cNvPr id="14" name="Grafický objekt 13" descr="Zaškrtnutí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781687" y="1700808"/>
            <a:ext cx="828911" cy="828911"/>
          </a:xfrm>
          <a:prstGeom prst="rect">
            <a:avLst/>
          </a:prstGeom>
        </p:spPr>
      </p:pic>
      <p:sp>
        <p:nvSpPr>
          <p:cNvPr id="16" name="TextovéPole 15"/>
          <p:cNvSpPr txBox="1"/>
          <p:nvPr/>
        </p:nvSpPr>
        <p:spPr bwMode="auto">
          <a:xfrm>
            <a:off x="6096000" y="2636911"/>
            <a:ext cx="429077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2400">
                <a:solidFill>
                  <a:schemeClr val="tx2"/>
                </a:solidFill>
                <a:latin typeface="Segoe UI"/>
                <a:ea typeface="Calibri"/>
                <a:cs typeface="Times New Roman"/>
              </a:rPr>
              <a:t>Podpořené projekty musí být zahrnuty v Místních / Krajských akčních plánech (</a:t>
            </a:r>
            <a:r>
              <a:rPr lang="cs-CZ" sz="2400">
                <a:solidFill>
                  <a:schemeClr val="tx2"/>
                </a:solidFill>
                <a:ea typeface="Calibri"/>
                <a:cs typeface="Times New Roman"/>
              </a:rPr>
              <a:t>MAP/KAP).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cs-CZ"/>
              <a:t>Strana </a:t>
            </a:r>
            <a:fld id="{ED849EA6-AEEF-9E42-A9CB-11D1C1A366AE}" type="slidenum">
              <a:rPr lang="cs-CZ"/>
              <a:t>11</a:t>
            </a:fld>
            <a:endParaRPr lang="cs-CZ"/>
          </a:p>
        </p:txBody>
      </p:sp>
      <p:sp>
        <p:nvSpPr>
          <p:cNvPr id="6" name="Nadpis 1"/>
          <p:cNvSpPr txBox="1"/>
          <p:nvPr/>
        </p:nvSpPr>
        <p:spPr bwMode="auto">
          <a:xfrm>
            <a:off x="421782" y="483567"/>
            <a:ext cx="11280066" cy="6813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377">
              <a:lnSpc>
                <a:spcPct val="9000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l-PL" sz="2800" b="1"/>
              <a:t>OPST x IROP – odborné učebny</a:t>
            </a:r>
            <a:endParaRPr/>
          </a:p>
          <a:p>
            <a:pPr>
              <a:defRPr/>
            </a:pPr>
            <a:endParaRPr lang="pl-PL" sz="2800"/>
          </a:p>
        </p:txBody>
      </p:sp>
      <p:sp>
        <p:nvSpPr>
          <p:cNvPr id="2" name="Obdélník 1"/>
          <p:cNvSpPr/>
          <p:nvPr/>
        </p:nvSpPr>
        <p:spPr bwMode="auto">
          <a:xfrm>
            <a:off x="551384" y="1677968"/>
            <a:ext cx="4032448" cy="5760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" name="TextovéPole 2"/>
          <p:cNvSpPr txBox="1"/>
          <p:nvPr/>
        </p:nvSpPr>
        <p:spPr bwMode="auto">
          <a:xfrm>
            <a:off x="2135560" y="1737329"/>
            <a:ext cx="545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cs-CZ" sz="2400" b="1">
                <a:solidFill>
                  <a:schemeClr val="bg1"/>
                </a:solidFill>
              </a:rPr>
              <a:t>ZŠ</a:t>
            </a:r>
            <a:endParaRPr/>
          </a:p>
        </p:txBody>
      </p:sp>
      <p:sp>
        <p:nvSpPr>
          <p:cNvPr id="7" name="Obdélník 6"/>
          <p:cNvSpPr/>
          <p:nvPr/>
        </p:nvSpPr>
        <p:spPr bwMode="auto">
          <a:xfrm>
            <a:off x="551384" y="2479047"/>
            <a:ext cx="4032448" cy="57606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" name="TextovéPole 7"/>
          <p:cNvSpPr txBox="1"/>
          <p:nvPr/>
        </p:nvSpPr>
        <p:spPr bwMode="auto">
          <a:xfrm>
            <a:off x="1991544" y="2536246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cs-CZ" sz="2400" b="1">
                <a:solidFill>
                  <a:schemeClr val="bg1"/>
                </a:solidFill>
              </a:rPr>
              <a:t>MAP</a:t>
            </a:r>
            <a:endParaRPr/>
          </a:p>
        </p:txBody>
      </p:sp>
      <p:sp>
        <p:nvSpPr>
          <p:cNvPr id="9" name="Obdélník 8"/>
          <p:cNvSpPr/>
          <p:nvPr/>
        </p:nvSpPr>
        <p:spPr bwMode="auto">
          <a:xfrm>
            <a:off x="6312024" y="1677968"/>
            <a:ext cx="4032448" cy="57606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0" name="TextovéPole 9"/>
          <p:cNvSpPr txBox="1"/>
          <p:nvPr/>
        </p:nvSpPr>
        <p:spPr bwMode="auto">
          <a:xfrm>
            <a:off x="7896200" y="1737329"/>
            <a:ext cx="530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cs-CZ" sz="2400" b="1">
                <a:solidFill>
                  <a:schemeClr val="bg1"/>
                </a:solidFill>
              </a:rPr>
              <a:t>SŠ</a:t>
            </a:r>
            <a:endParaRPr/>
          </a:p>
        </p:txBody>
      </p:sp>
      <p:sp>
        <p:nvSpPr>
          <p:cNvPr id="11" name="Obdélník 10"/>
          <p:cNvSpPr/>
          <p:nvPr/>
        </p:nvSpPr>
        <p:spPr bwMode="auto">
          <a:xfrm>
            <a:off x="6312024" y="2479047"/>
            <a:ext cx="4032448" cy="57606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2" name="TextovéPole 11"/>
          <p:cNvSpPr txBox="1"/>
          <p:nvPr/>
        </p:nvSpPr>
        <p:spPr bwMode="auto">
          <a:xfrm>
            <a:off x="7752184" y="2536246"/>
            <a:ext cx="790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cs-CZ" sz="2400" b="1">
                <a:solidFill>
                  <a:schemeClr val="bg1"/>
                </a:solidFill>
              </a:rPr>
              <a:t>KAP</a:t>
            </a:r>
            <a:endParaRPr/>
          </a:p>
        </p:txBody>
      </p:sp>
      <p:grpSp>
        <p:nvGrpSpPr>
          <p:cNvPr id="32" name="Skupina 31"/>
          <p:cNvGrpSpPr/>
          <p:nvPr/>
        </p:nvGrpSpPr>
        <p:grpSpPr bwMode="auto">
          <a:xfrm>
            <a:off x="8223085" y="3277468"/>
            <a:ext cx="2115091" cy="576064"/>
            <a:chOff x="6312024" y="3281642"/>
            <a:chExt cx="2115091" cy="576064"/>
          </a:xfrm>
        </p:grpSpPr>
        <p:sp>
          <p:nvSpPr>
            <p:cNvPr id="13" name="Obdélník 12"/>
            <p:cNvSpPr/>
            <p:nvPr/>
          </p:nvSpPr>
          <p:spPr bwMode="auto">
            <a:xfrm>
              <a:off x="6312024" y="3281642"/>
              <a:ext cx="2115091" cy="57606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4" name="TextovéPole 13"/>
            <p:cNvSpPr txBox="1"/>
            <p:nvPr/>
          </p:nvSpPr>
          <p:spPr bwMode="auto">
            <a:xfrm>
              <a:off x="6996100" y="3338841"/>
              <a:ext cx="7920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cs-CZ" sz="2400" b="1">
                  <a:solidFill>
                    <a:schemeClr val="bg1"/>
                  </a:solidFill>
                </a:rPr>
                <a:t>RAP</a:t>
              </a:r>
              <a:endParaRPr/>
            </a:p>
          </p:txBody>
        </p:sp>
      </p:grpSp>
      <p:grpSp>
        <p:nvGrpSpPr>
          <p:cNvPr id="31" name="Skupina 30"/>
          <p:cNvGrpSpPr/>
          <p:nvPr/>
        </p:nvGrpSpPr>
        <p:grpSpPr bwMode="auto">
          <a:xfrm>
            <a:off x="6335213" y="3281798"/>
            <a:ext cx="1800200" cy="576064"/>
            <a:chOff x="8542785" y="3280126"/>
            <a:chExt cx="1800200" cy="576064"/>
          </a:xfrm>
        </p:grpSpPr>
        <p:sp>
          <p:nvSpPr>
            <p:cNvPr id="17" name="Obdélník 16"/>
            <p:cNvSpPr/>
            <p:nvPr/>
          </p:nvSpPr>
          <p:spPr bwMode="auto">
            <a:xfrm>
              <a:off x="8542785" y="3280126"/>
              <a:ext cx="1800200" cy="576064"/>
            </a:xfrm>
            <a:prstGeom prst="rect">
              <a:avLst/>
            </a:prstGeom>
            <a:noFill/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8" name="TextovéPole 17"/>
            <p:cNvSpPr txBox="1"/>
            <p:nvPr/>
          </p:nvSpPr>
          <p:spPr bwMode="auto">
            <a:xfrm>
              <a:off x="8974833" y="3376310"/>
              <a:ext cx="1296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cs-CZ" b="1">
                  <a:solidFill>
                    <a:schemeClr val="bg2">
                      <a:lumMod val="75000"/>
                    </a:schemeClr>
                  </a:solidFill>
                </a:rPr>
                <a:t>ostatní</a:t>
              </a:r>
              <a:endParaRPr/>
            </a:p>
          </p:txBody>
        </p:sp>
      </p:grpSp>
      <p:grpSp>
        <p:nvGrpSpPr>
          <p:cNvPr id="35" name="Skupina 34"/>
          <p:cNvGrpSpPr/>
          <p:nvPr/>
        </p:nvGrpSpPr>
        <p:grpSpPr bwMode="auto">
          <a:xfrm>
            <a:off x="551384" y="4148966"/>
            <a:ext cx="4032448" cy="382880"/>
            <a:chOff x="551385" y="4227878"/>
            <a:chExt cx="4032448" cy="382880"/>
          </a:xfrm>
        </p:grpSpPr>
        <p:sp>
          <p:nvSpPr>
            <p:cNvPr id="16" name="Obdélník 15"/>
            <p:cNvSpPr/>
            <p:nvPr/>
          </p:nvSpPr>
          <p:spPr bwMode="auto">
            <a:xfrm>
              <a:off x="551385" y="4227878"/>
              <a:ext cx="4032448" cy="3828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9" name="TextovéPole 18"/>
            <p:cNvSpPr txBox="1"/>
            <p:nvPr/>
          </p:nvSpPr>
          <p:spPr bwMode="auto">
            <a:xfrm>
              <a:off x="633640" y="4228230"/>
              <a:ext cx="1800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cs-CZ">
                  <a:solidFill>
                    <a:schemeClr val="bg1"/>
                  </a:solidFill>
                </a:rPr>
                <a:t>IROP – výzva ZŠ</a:t>
              </a:r>
              <a:endParaRPr/>
            </a:p>
          </p:txBody>
        </p:sp>
      </p:grpSp>
      <p:grpSp>
        <p:nvGrpSpPr>
          <p:cNvPr id="34" name="Skupina 33"/>
          <p:cNvGrpSpPr/>
          <p:nvPr/>
        </p:nvGrpSpPr>
        <p:grpSpPr bwMode="auto">
          <a:xfrm>
            <a:off x="8245659" y="4148966"/>
            <a:ext cx="2115091" cy="382880"/>
            <a:chOff x="6310537" y="4227878"/>
            <a:chExt cx="2115091" cy="382880"/>
          </a:xfrm>
        </p:grpSpPr>
        <p:sp>
          <p:nvSpPr>
            <p:cNvPr id="20" name="Obdélník 19"/>
            <p:cNvSpPr/>
            <p:nvPr/>
          </p:nvSpPr>
          <p:spPr bwMode="auto">
            <a:xfrm>
              <a:off x="6310537" y="4227878"/>
              <a:ext cx="2115091" cy="3828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21" name="TextovéPole 20"/>
            <p:cNvSpPr txBox="1"/>
            <p:nvPr/>
          </p:nvSpPr>
          <p:spPr bwMode="auto">
            <a:xfrm>
              <a:off x="6392792" y="4228230"/>
              <a:ext cx="1800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cs-CZ">
                  <a:solidFill>
                    <a:schemeClr val="bg1"/>
                  </a:solidFill>
                </a:rPr>
                <a:t>IROP – výzva SŠ</a:t>
              </a:r>
              <a:endParaRPr/>
            </a:p>
          </p:txBody>
        </p:sp>
      </p:grpSp>
      <p:sp>
        <p:nvSpPr>
          <p:cNvPr id="22" name="Rovnoramenný trojúhelník 21"/>
          <p:cNvSpPr/>
          <p:nvPr/>
        </p:nvSpPr>
        <p:spPr bwMode="auto">
          <a:xfrm rot="10800000">
            <a:off x="613086" y="2198994"/>
            <a:ext cx="438919" cy="378379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3" name="Rovnoramenný trojúhelník 22"/>
          <p:cNvSpPr/>
          <p:nvPr/>
        </p:nvSpPr>
        <p:spPr bwMode="auto">
          <a:xfrm rot="10800000">
            <a:off x="6362416" y="2177705"/>
            <a:ext cx="438919" cy="378379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4" name="Rovnoramenný trojúhelník 23"/>
          <p:cNvSpPr/>
          <p:nvPr/>
        </p:nvSpPr>
        <p:spPr bwMode="auto">
          <a:xfrm rot="10800000">
            <a:off x="9867275" y="2936133"/>
            <a:ext cx="438919" cy="378379"/>
          </a:xfrm>
          <a:prstGeom prst="triangle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s-CZ"/>
          </a:p>
        </p:txBody>
      </p:sp>
      <p:grpSp>
        <p:nvGrpSpPr>
          <p:cNvPr id="33" name="Skupina 32"/>
          <p:cNvGrpSpPr/>
          <p:nvPr/>
        </p:nvGrpSpPr>
        <p:grpSpPr bwMode="auto">
          <a:xfrm>
            <a:off x="6312024" y="4618903"/>
            <a:ext cx="1805010" cy="1267736"/>
            <a:chOff x="8537976" y="4758605"/>
            <a:chExt cx="1805010" cy="1267736"/>
          </a:xfrm>
        </p:grpSpPr>
        <p:sp>
          <p:nvSpPr>
            <p:cNvPr id="25" name="Obdélník 24"/>
            <p:cNvSpPr/>
            <p:nvPr/>
          </p:nvSpPr>
          <p:spPr bwMode="auto">
            <a:xfrm>
              <a:off x="8542786" y="4758605"/>
              <a:ext cx="1800200" cy="3828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26" name="TextovéPole 25"/>
            <p:cNvSpPr txBox="1"/>
            <p:nvPr/>
          </p:nvSpPr>
          <p:spPr bwMode="auto">
            <a:xfrm>
              <a:off x="8576051" y="4758605"/>
              <a:ext cx="13628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cs-CZ">
                  <a:solidFill>
                    <a:schemeClr val="bg1"/>
                  </a:solidFill>
                </a:rPr>
                <a:t>OPST - KVK</a:t>
              </a:r>
              <a:endParaRPr/>
            </a:p>
          </p:txBody>
        </p:sp>
        <p:sp>
          <p:nvSpPr>
            <p:cNvPr id="27" name="Obdélník 26"/>
            <p:cNvSpPr/>
            <p:nvPr/>
          </p:nvSpPr>
          <p:spPr bwMode="auto">
            <a:xfrm>
              <a:off x="8542515" y="5201033"/>
              <a:ext cx="1800200" cy="38288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28" name="TextovéPole 27"/>
            <p:cNvSpPr txBox="1"/>
            <p:nvPr/>
          </p:nvSpPr>
          <p:spPr bwMode="auto">
            <a:xfrm>
              <a:off x="8575780" y="5201033"/>
              <a:ext cx="13532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cs-CZ">
                  <a:solidFill>
                    <a:schemeClr val="bg1"/>
                  </a:solidFill>
                </a:rPr>
                <a:t>OPST - ULK</a:t>
              </a:r>
              <a:endParaRPr/>
            </a:p>
          </p:txBody>
        </p:sp>
        <p:sp>
          <p:nvSpPr>
            <p:cNvPr id="29" name="Obdélník 28"/>
            <p:cNvSpPr/>
            <p:nvPr/>
          </p:nvSpPr>
          <p:spPr bwMode="auto">
            <a:xfrm>
              <a:off x="8537976" y="5643461"/>
              <a:ext cx="1800200" cy="3828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0" name="TextovéPole 29"/>
            <p:cNvSpPr txBox="1"/>
            <p:nvPr/>
          </p:nvSpPr>
          <p:spPr bwMode="auto">
            <a:xfrm>
              <a:off x="8571241" y="5643461"/>
              <a:ext cx="14157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cs-CZ">
                  <a:solidFill>
                    <a:schemeClr val="bg1"/>
                  </a:solidFill>
                </a:rPr>
                <a:t>OPST - MSK</a:t>
              </a:r>
              <a:endParaRPr/>
            </a:p>
          </p:txBody>
        </p:sp>
      </p:grpSp>
      <p:pic>
        <p:nvPicPr>
          <p:cNvPr id="36" name="Obrázek 3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761061" y="4684840"/>
            <a:ext cx="251007" cy="251007"/>
          </a:xfrm>
          <a:prstGeom prst="rect">
            <a:avLst/>
          </a:prstGeom>
        </p:spPr>
      </p:pic>
      <p:pic>
        <p:nvPicPr>
          <p:cNvPr id="37" name="Obrázek 3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756911" y="5127267"/>
            <a:ext cx="251007" cy="251007"/>
          </a:xfrm>
          <a:prstGeom prst="rect">
            <a:avLst/>
          </a:prstGeom>
        </p:spPr>
      </p:pic>
      <p:pic>
        <p:nvPicPr>
          <p:cNvPr id="38" name="Obrázek 3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770696" y="5569695"/>
            <a:ext cx="251007" cy="25100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3" name="Obdélník 52"/>
          <p:cNvSpPr/>
          <p:nvPr/>
        </p:nvSpPr>
        <p:spPr bwMode="auto">
          <a:xfrm>
            <a:off x="7598044" y="5510749"/>
            <a:ext cx="519331" cy="3828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2" name="Obdélník 51"/>
          <p:cNvSpPr/>
          <p:nvPr/>
        </p:nvSpPr>
        <p:spPr bwMode="auto">
          <a:xfrm>
            <a:off x="7603358" y="5060945"/>
            <a:ext cx="519331" cy="3828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3" name="Obdélník 42"/>
          <p:cNvSpPr/>
          <p:nvPr/>
        </p:nvSpPr>
        <p:spPr bwMode="auto">
          <a:xfrm>
            <a:off x="7608168" y="4612221"/>
            <a:ext cx="519331" cy="3828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cs-CZ"/>
              <a:t>Strana </a:t>
            </a:r>
            <a:fld id="{ED849EA6-AEEF-9E42-A9CB-11D1C1A366AE}" type="slidenum">
              <a:rPr lang="cs-CZ"/>
              <a:t>12</a:t>
            </a:fld>
            <a:endParaRPr lang="cs-CZ"/>
          </a:p>
        </p:txBody>
      </p:sp>
      <p:sp>
        <p:nvSpPr>
          <p:cNvPr id="6" name="Nadpis 1"/>
          <p:cNvSpPr txBox="1"/>
          <p:nvPr/>
        </p:nvSpPr>
        <p:spPr bwMode="auto">
          <a:xfrm>
            <a:off x="421782" y="483567"/>
            <a:ext cx="11280066" cy="6813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377">
              <a:lnSpc>
                <a:spcPct val="9000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l-PL" sz="2800" b="1"/>
              <a:t>OPST x IROP – konektivita</a:t>
            </a:r>
            <a:endParaRPr/>
          </a:p>
          <a:p>
            <a:pPr>
              <a:defRPr/>
            </a:pPr>
            <a:endParaRPr lang="pl-PL" sz="2800"/>
          </a:p>
        </p:txBody>
      </p:sp>
      <p:sp>
        <p:nvSpPr>
          <p:cNvPr id="2" name="Obdélník 1"/>
          <p:cNvSpPr/>
          <p:nvPr/>
        </p:nvSpPr>
        <p:spPr bwMode="auto">
          <a:xfrm>
            <a:off x="551384" y="1677968"/>
            <a:ext cx="4032448" cy="5760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" name="TextovéPole 2"/>
          <p:cNvSpPr txBox="1"/>
          <p:nvPr/>
        </p:nvSpPr>
        <p:spPr bwMode="auto">
          <a:xfrm>
            <a:off x="2135560" y="1737329"/>
            <a:ext cx="545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cs-CZ" sz="2400" b="1">
                <a:solidFill>
                  <a:schemeClr val="bg1"/>
                </a:solidFill>
              </a:rPr>
              <a:t>ZŠ</a:t>
            </a:r>
            <a:endParaRPr/>
          </a:p>
        </p:txBody>
      </p:sp>
      <p:sp>
        <p:nvSpPr>
          <p:cNvPr id="7" name="Obdélník 6"/>
          <p:cNvSpPr/>
          <p:nvPr/>
        </p:nvSpPr>
        <p:spPr bwMode="auto">
          <a:xfrm>
            <a:off x="551384" y="2479047"/>
            <a:ext cx="4032448" cy="57606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" name="TextovéPole 7"/>
          <p:cNvSpPr txBox="1"/>
          <p:nvPr/>
        </p:nvSpPr>
        <p:spPr bwMode="auto">
          <a:xfrm>
            <a:off x="1991544" y="2536246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cs-CZ" sz="2400" b="1">
                <a:solidFill>
                  <a:schemeClr val="bg1"/>
                </a:solidFill>
              </a:rPr>
              <a:t>MAP</a:t>
            </a:r>
            <a:endParaRPr/>
          </a:p>
        </p:txBody>
      </p:sp>
      <p:sp>
        <p:nvSpPr>
          <p:cNvPr id="9" name="Obdélník 8"/>
          <p:cNvSpPr/>
          <p:nvPr/>
        </p:nvSpPr>
        <p:spPr bwMode="auto">
          <a:xfrm>
            <a:off x="6312024" y="1677968"/>
            <a:ext cx="4032448" cy="57606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0" name="TextovéPole 9"/>
          <p:cNvSpPr txBox="1"/>
          <p:nvPr/>
        </p:nvSpPr>
        <p:spPr bwMode="auto">
          <a:xfrm>
            <a:off x="7896200" y="1737329"/>
            <a:ext cx="530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cs-CZ" sz="2400" b="1">
                <a:solidFill>
                  <a:schemeClr val="bg1"/>
                </a:solidFill>
              </a:rPr>
              <a:t>SŠ</a:t>
            </a:r>
            <a:endParaRPr/>
          </a:p>
        </p:txBody>
      </p:sp>
      <p:sp>
        <p:nvSpPr>
          <p:cNvPr id="11" name="Obdélník 10"/>
          <p:cNvSpPr/>
          <p:nvPr/>
        </p:nvSpPr>
        <p:spPr bwMode="auto">
          <a:xfrm>
            <a:off x="6312024" y="2479047"/>
            <a:ext cx="4032448" cy="57606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2" name="TextovéPole 11"/>
          <p:cNvSpPr txBox="1"/>
          <p:nvPr/>
        </p:nvSpPr>
        <p:spPr bwMode="auto">
          <a:xfrm>
            <a:off x="7752184" y="2536246"/>
            <a:ext cx="790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cs-CZ" sz="2400" b="1">
                <a:solidFill>
                  <a:schemeClr val="bg1"/>
                </a:solidFill>
              </a:rPr>
              <a:t>KAP</a:t>
            </a:r>
            <a:endParaRPr/>
          </a:p>
        </p:txBody>
      </p:sp>
      <p:grpSp>
        <p:nvGrpSpPr>
          <p:cNvPr id="32" name="Skupina 31"/>
          <p:cNvGrpSpPr/>
          <p:nvPr/>
        </p:nvGrpSpPr>
        <p:grpSpPr bwMode="auto">
          <a:xfrm>
            <a:off x="8223085" y="3277468"/>
            <a:ext cx="2115091" cy="576064"/>
            <a:chOff x="6312024" y="3281642"/>
            <a:chExt cx="2115091" cy="576064"/>
          </a:xfrm>
        </p:grpSpPr>
        <p:sp>
          <p:nvSpPr>
            <p:cNvPr id="13" name="Obdélník 12"/>
            <p:cNvSpPr/>
            <p:nvPr/>
          </p:nvSpPr>
          <p:spPr bwMode="auto">
            <a:xfrm>
              <a:off x="6312024" y="3281642"/>
              <a:ext cx="2115091" cy="57606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4" name="TextovéPole 13"/>
            <p:cNvSpPr txBox="1"/>
            <p:nvPr/>
          </p:nvSpPr>
          <p:spPr bwMode="auto">
            <a:xfrm>
              <a:off x="6996100" y="3338841"/>
              <a:ext cx="7920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cs-CZ" sz="2400" b="1">
                  <a:solidFill>
                    <a:schemeClr val="bg1"/>
                  </a:solidFill>
                </a:rPr>
                <a:t>RAP</a:t>
              </a:r>
              <a:endParaRPr/>
            </a:p>
          </p:txBody>
        </p:sp>
      </p:grpSp>
      <p:grpSp>
        <p:nvGrpSpPr>
          <p:cNvPr id="31" name="Skupina 30"/>
          <p:cNvGrpSpPr/>
          <p:nvPr/>
        </p:nvGrpSpPr>
        <p:grpSpPr bwMode="auto">
          <a:xfrm>
            <a:off x="6335213" y="3281798"/>
            <a:ext cx="1800200" cy="576064"/>
            <a:chOff x="8542785" y="3280126"/>
            <a:chExt cx="1800200" cy="576064"/>
          </a:xfrm>
        </p:grpSpPr>
        <p:sp>
          <p:nvSpPr>
            <p:cNvPr id="17" name="Obdélník 16"/>
            <p:cNvSpPr/>
            <p:nvPr/>
          </p:nvSpPr>
          <p:spPr bwMode="auto">
            <a:xfrm>
              <a:off x="8542785" y="3280126"/>
              <a:ext cx="1800200" cy="576064"/>
            </a:xfrm>
            <a:prstGeom prst="rect">
              <a:avLst/>
            </a:prstGeom>
            <a:noFill/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8" name="TextovéPole 17"/>
            <p:cNvSpPr txBox="1"/>
            <p:nvPr/>
          </p:nvSpPr>
          <p:spPr bwMode="auto">
            <a:xfrm>
              <a:off x="8974833" y="3376310"/>
              <a:ext cx="1296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cs-CZ" b="1">
                  <a:solidFill>
                    <a:schemeClr val="bg2">
                      <a:lumMod val="75000"/>
                    </a:schemeClr>
                  </a:solidFill>
                </a:rPr>
                <a:t>ostatní</a:t>
              </a:r>
              <a:endParaRPr/>
            </a:p>
          </p:txBody>
        </p:sp>
      </p:grpSp>
      <p:grpSp>
        <p:nvGrpSpPr>
          <p:cNvPr id="35" name="Skupina 34"/>
          <p:cNvGrpSpPr/>
          <p:nvPr/>
        </p:nvGrpSpPr>
        <p:grpSpPr bwMode="auto">
          <a:xfrm>
            <a:off x="551384" y="4148966"/>
            <a:ext cx="4032448" cy="382880"/>
            <a:chOff x="551385" y="4227878"/>
            <a:chExt cx="4032448" cy="382880"/>
          </a:xfrm>
        </p:grpSpPr>
        <p:sp>
          <p:nvSpPr>
            <p:cNvPr id="16" name="Obdélník 15"/>
            <p:cNvSpPr/>
            <p:nvPr/>
          </p:nvSpPr>
          <p:spPr bwMode="auto">
            <a:xfrm>
              <a:off x="551385" y="4227878"/>
              <a:ext cx="4032448" cy="3828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9" name="TextovéPole 18"/>
            <p:cNvSpPr txBox="1"/>
            <p:nvPr/>
          </p:nvSpPr>
          <p:spPr bwMode="auto">
            <a:xfrm>
              <a:off x="633640" y="4228230"/>
              <a:ext cx="1800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cs-CZ">
                  <a:solidFill>
                    <a:schemeClr val="bg1"/>
                  </a:solidFill>
                </a:rPr>
                <a:t>IROP – výzva ZŠ</a:t>
              </a:r>
              <a:endParaRPr/>
            </a:p>
          </p:txBody>
        </p:sp>
      </p:grpSp>
      <p:grpSp>
        <p:nvGrpSpPr>
          <p:cNvPr id="34" name="Skupina 33"/>
          <p:cNvGrpSpPr/>
          <p:nvPr/>
        </p:nvGrpSpPr>
        <p:grpSpPr bwMode="auto">
          <a:xfrm>
            <a:off x="8245659" y="4148966"/>
            <a:ext cx="2115091" cy="382880"/>
            <a:chOff x="6310537" y="4227878"/>
            <a:chExt cx="2115091" cy="382880"/>
          </a:xfrm>
        </p:grpSpPr>
        <p:sp>
          <p:nvSpPr>
            <p:cNvPr id="20" name="Obdélník 19"/>
            <p:cNvSpPr/>
            <p:nvPr/>
          </p:nvSpPr>
          <p:spPr bwMode="auto">
            <a:xfrm>
              <a:off x="6310537" y="4227878"/>
              <a:ext cx="2115091" cy="3828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21" name="TextovéPole 20"/>
            <p:cNvSpPr txBox="1"/>
            <p:nvPr/>
          </p:nvSpPr>
          <p:spPr bwMode="auto">
            <a:xfrm>
              <a:off x="6392792" y="4228230"/>
              <a:ext cx="1800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cs-CZ">
                  <a:solidFill>
                    <a:schemeClr val="bg1"/>
                  </a:solidFill>
                </a:rPr>
                <a:t>IROP – výzva SŠ</a:t>
              </a:r>
              <a:endParaRPr/>
            </a:p>
          </p:txBody>
        </p:sp>
      </p:grpSp>
      <p:sp>
        <p:nvSpPr>
          <p:cNvPr id="22" name="Rovnoramenný trojúhelník 21"/>
          <p:cNvSpPr/>
          <p:nvPr/>
        </p:nvSpPr>
        <p:spPr bwMode="auto">
          <a:xfrm rot="10800000">
            <a:off x="613086" y="2198994"/>
            <a:ext cx="438919" cy="378379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3" name="Rovnoramenný trojúhelník 22"/>
          <p:cNvSpPr/>
          <p:nvPr/>
        </p:nvSpPr>
        <p:spPr bwMode="auto">
          <a:xfrm rot="10800000">
            <a:off x="6362416" y="2177705"/>
            <a:ext cx="438919" cy="378379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4" name="Rovnoramenný trojúhelník 23"/>
          <p:cNvSpPr/>
          <p:nvPr/>
        </p:nvSpPr>
        <p:spPr bwMode="auto">
          <a:xfrm rot="10800000">
            <a:off x="9867275" y="2936133"/>
            <a:ext cx="438919" cy="378379"/>
          </a:xfrm>
          <a:prstGeom prst="triangle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s-CZ"/>
          </a:p>
        </p:txBody>
      </p:sp>
      <p:grpSp>
        <p:nvGrpSpPr>
          <p:cNvPr id="33" name="Skupina 32"/>
          <p:cNvGrpSpPr/>
          <p:nvPr/>
        </p:nvGrpSpPr>
        <p:grpSpPr bwMode="auto">
          <a:xfrm>
            <a:off x="537793" y="4618903"/>
            <a:ext cx="7070376" cy="1267736"/>
            <a:chOff x="2763745" y="4758605"/>
            <a:chExt cx="7070376" cy="1267736"/>
          </a:xfrm>
        </p:grpSpPr>
        <p:sp>
          <p:nvSpPr>
            <p:cNvPr id="25" name="Obdélník 24"/>
            <p:cNvSpPr/>
            <p:nvPr/>
          </p:nvSpPr>
          <p:spPr bwMode="auto">
            <a:xfrm>
              <a:off x="2777336" y="4758605"/>
              <a:ext cx="7056784" cy="3828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26" name="TextovéPole 25"/>
            <p:cNvSpPr txBox="1"/>
            <p:nvPr/>
          </p:nvSpPr>
          <p:spPr bwMode="auto">
            <a:xfrm>
              <a:off x="2777337" y="4758605"/>
              <a:ext cx="1512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cs-CZ">
                  <a:solidFill>
                    <a:schemeClr val="bg1"/>
                  </a:solidFill>
                </a:rPr>
                <a:t>OPST - KVK</a:t>
              </a:r>
              <a:endParaRPr/>
            </a:p>
          </p:txBody>
        </p:sp>
        <p:sp>
          <p:nvSpPr>
            <p:cNvPr id="27" name="Obdélník 26"/>
            <p:cNvSpPr/>
            <p:nvPr/>
          </p:nvSpPr>
          <p:spPr bwMode="auto">
            <a:xfrm>
              <a:off x="8033921" y="5201033"/>
              <a:ext cx="1800200" cy="38288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28" name="TextovéPole 27"/>
            <p:cNvSpPr txBox="1"/>
            <p:nvPr/>
          </p:nvSpPr>
          <p:spPr bwMode="auto">
            <a:xfrm>
              <a:off x="8131199" y="5192003"/>
              <a:ext cx="13532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cs-CZ">
                  <a:solidFill>
                    <a:schemeClr val="bg1"/>
                  </a:solidFill>
                </a:rPr>
                <a:t>OPST - ULK</a:t>
              </a:r>
              <a:endParaRPr/>
            </a:p>
          </p:txBody>
        </p:sp>
        <p:sp>
          <p:nvSpPr>
            <p:cNvPr id="29" name="Obdélník 28"/>
            <p:cNvSpPr/>
            <p:nvPr/>
          </p:nvSpPr>
          <p:spPr bwMode="auto">
            <a:xfrm>
              <a:off x="2772525" y="5643461"/>
              <a:ext cx="7056783" cy="3828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0" name="TextovéPole 29"/>
            <p:cNvSpPr txBox="1"/>
            <p:nvPr/>
          </p:nvSpPr>
          <p:spPr bwMode="auto">
            <a:xfrm>
              <a:off x="2763745" y="5643461"/>
              <a:ext cx="14157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cs-CZ">
                  <a:solidFill>
                    <a:schemeClr val="bg1"/>
                  </a:solidFill>
                </a:rPr>
                <a:t>OPST - MSK</a:t>
              </a:r>
              <a:endParaRPr/>
            </a:p>
          </p:txBody>
        </p:sp>
      </p:grpSp>
      <p:pic>
        <p:nvPicPr>
          <p:cNvPr id="36" name="Obrázek 3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737519" y="4678065"/>
            <a:ext cx="251007" cy="251007"/>
          </a:xfrm>
          <a:prstGeom prst="rect">
            <a:avLst/>
          </a:prstGeom>
        </p:spPr>
      </p:pic>
      <p:pic>
        <p:nvPicPr>
          <p:cNvPr id="37" name="Obrázek 3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732206" y="5569695"/>
            <a:ext cx="251007" cy="251007"/>
          </a:xfrm>
          <a:prstGeom prst="rect">
            <a:avLst/>
          </a:prstGeom>
        </p:spPr>
      </p:pic>
      <p:pic>
        <p:nvPicPr>
          <p:cNvPr id="40" name="Obrázek 3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258503" y="5567742"/>
            <a:ext cx="267908" cy="267908"/>
          </a:xfrm>
          <a:prstGeom prst="rect">
            <a:avLst/>
          </a:prstGeom>
        </p:spPr>
      </p:pic>
      <p:pic>
        <p:nvPicPr>
          <p:cNvPr id="41" name="Obrázek 4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742634" y="5122065"/>
            <a:ext cx="251007" cy="251007"/>
          </a:xfrm>
          <a:prstGeom prst="rect">
            <a:avLst/>
          </a:prstGeom>
        </p:spPr>
      </p:pic>
      <p:pic>
        <p:nvPicPr>
          <p:cNvPr id="42" name="Obrázek 4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247469" y="5122065"/>
            <a:ext cx="267908" cy="267908"/>
          </a:xfrm>
          <a:prstGeom prst="rect">
            <a:avLst/>
          </a:prstGeom>
        </p:spPr>
      </p:pic>
      <p:pic>
        <p:nvPicPr>
          <p:cNvPr id="45" name="Obrázek 4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236452" y="4669800"/>
            <a:ext cx="267908" cy="26790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cs-CZ"/>
              <a:t>Strana </a:t>
            </a:r>
            <a:fld id="{ED849EA6-AEEF-9E42-A9CB-11D1C1A366AE}" type="slidenum">
              <a:rPr lang="cs-CZ"/>
              <a:t>13</a:t>
            </a:fld>
            <a:endParaRPr lang="cs-CZ"/>
          </a:p>
        </p:txBody>
      </p:sp>
      <p:sp>
        <p:nvSpPr>
          <p:cNvPr id="6" name="Nadpis 1"/>
          <p:cNvSpPr txBox="1"/>
          <p:nvPr/>
        </p:nvSpPr>
        <p:spPr bwMode="auto">
          <a:xfrm>
            <a:off x="421782" y="483567"/>
            <a:ext cx="11280066" cy="6813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377">
              <a:lnSpc>
                <a:spcPct val="9000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l-PL" sz="2800" b="1"/>
              <a:t>Žadatelé</a:t>
            </a:r>
            <a:endParaRPr lang="pl-PL" sz="2800"/>
          </a:p>
        </p:txBody>
      </p:sp>
      <p:sp>
        <p:nvSpPr>
          <p:cNvPr id="8" name="TextovéPole 7"/>
          <p:cNvSpPr txBox="1"/>
          <p:nvPr/>
        </p:nvSpPr>
        <p:spPr bwMode="auto">
          <a:xfrm>
            <a:off x="697219" y="1318718"/>
            <a:ext cx="10729192" cy="4712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0000"/>
              </a:lnSpc>
              <a:buFont typeface="Symbol"/>
              <a:buChar char="·"/>
              <a:defRPr/>
            </a:pPr>
            <a:r>
              <a:rPr lang="cs-CZ" sz="1800" dirty="0">
                <a:solidFill>
                  <a:schemeClr val="tx2"/>
                </a:solidFill>
                <a:latin typeface="Segoe UI"/>
                <a:ea typeface="Segoe UI"/>
                <a:cs typeface="Symbol"/>
              </a:rPr>
              <a:t>školské právnické osoby</a:t>
            </a:r>
            <a:endParaRPr lang="cs-CZ" sz="1800" dirty="0">
              <a:solidFill>
                <a:schemeClr val="tx2"/>
              </a:solidFill>
              <a:latin typeface="Calibri"/>
              <a:ea typeface="Symbol"/>
              <a:cs typeface="Symbol"/>
            </a:endParaRPr>
          </a:p>
          <a:p>
            <a:pPr marL="342900" lvl="0" indent="-342900">
              <a:lnSpc>
                <a:spcPct val="110000"/>
              </a:lnSpc>
              <a:buFont typeface="Symbol"/>
              <a:buChar char="·"/>
              <a:defRPr/>
            </a:pPr>
            <a:r>
              <a:rPr lang="cs-CZ" sz="1800" dirty="0">
                <a:solidFill>
                  <a:schemeClr val="tx2"/>
                </a:solidFill>
                <a:latin typeface="Segoe UI"/>
                <a:ea typeface="Segoe UI"/>
                <a:cs typeface="Symbol"/>
              </a:rPr>
              <a:t>obce</a:t>
            </a:r>
            <a:endParaRPr lang="cs-CZ" sz="1800" dirty="0">
              <a:solidFill>
                <a:schemeClr val="tx2"/>
              </a:solidFill>
              <a:latin typeface="Calibri"/>
              <a:ea typeface="Symbol"/>
              <a:cs typeface="Symbol"/>
            </a:endParaRPr>
          </a:p>
          <a:p>
            <a:pPr marL="342900" lvl="0" indent="-342900">
              <a:lnSpc>
                <a:spcPct val="110000"/>
              </a:lnSpc>
              <a:buFont typeface="Symbol"/>
              <a:buChar char="·"/>
              <a:defRPr/>
            </a:pPr>
            <a:r>
              <a:rPr lang="cs-CZ" sz="1800" dirty="0">
                <a:solidFill>
                  <a:schemeClr val="tx2"/>
                </a:solidFill>
                <a:latin typeface="Segoe UI"/>
                <a:ea typeface="Segoe UI"/>
                <a:cs typeface="Symbol"/>
              </a:rPr>
              <a:t>dobrovolné svazky obcí</a:t>
            </a:r>
            <a:endParaRPr lang="cs-CZ" sz="1800" dirty="0">
              <a:solidFill>
                <a:schemeClr val="tx2"/>
              </a:solidFill>
              <a:latin typeface="Calibri"/>
              <a:ea typeface="Symbol"/>
              <a:cs typeface="Symbol"/>
            </a:endParaRPr>
          </a:p>
          <a:p>
            <a:pPr marL="342900" lvl="0" indent="-342900">
              <a:lnSpc>
                <a:spcPct val="110000"/>
              </a:lnSpc>
              <a:buFont typeface="Symbol"/>
              <a:buChar char="·"/>
              <a:defRPr/>
            </a:pPr>
            <a:r>
              <a:rPr lang="cs-CZ" sz="1800" dirty="0">
                <a:solidFill>
                  <a:schemeClr val="tx2"/>
                </a:solidFill>
                <a:latin typeface="Segoe UI"/>
                <a:ea typeface="Segoe UI"/>
                <a:cs typeface="Symbol"/>
              </a:rPr>
              <a:t>kraje</a:t>
            </a:r>
            <a:endParaRPr lang="cs-CZ" sz="1800" dirty="0">
              <a:solidFill>
                <a:schemeClr val="tx2"/>
              </a:solidFill>
              <a:latin typeface="Calibri"/>
              <a:ea typeface="Symbol"/>
              <a:cs typeface="Symbol"/>
            </a:endParaRPr>
          </a:p>
          <a:p>
            <a:pPr marL="342900" lvl="0" indent="-342900">
              <a:lnSpc>
                <a:spcPct val="110000"/>
              </a:lnSpc>
              <a:buFont typeface="Symbol"/>
              <a:buChar char="·"/>
              <a:defRPr/>
            </a:pPr>
            <a:r>
              <a:rPr lang="cs-CZ" sz="1800" dirty="0">
                <a:solidFill>
                  <a:schemeClr val="tx2"/>
                </a:solidFill>
                <a:latin typeface="Segoe UI"/>
                <a:ea typeface="Segoe UI"/>
                <a:cs typeface="Symbol"/>
              </a:rPr>
              <a:t>organizace zřizované nebo zakládané obcemi/kraji</a:t>
            </a:r>
            <a:endParaRPr lang="cs-CZ" sz="1800" dirty="0">
              <a:solidFill>
                <a:schemeClr val="tx2"/>
              </a:solidFill>
              <a:latin typeface="Calibri"/>
              <a:ea typeface="Symbol"/>
              <a:cs typeface="Symbol"/>
            </a:endParaRPr>
          </a:p>
          <a:p>
            <a:pPr marL="342900" lvl="0" indent="-342900">
              <a:lnSpc>
                <a:spcPct val="110000"/>
              </a:lnSpc>
              <a:buFont typeface="Symbol"/>
              <a:buChar char="·"/>
              <a:defRPr/>
            </a:pPr>
            <a:r>
              <a:rPr lang="cs-CZ" sz="1800" dirty="0">
                <a:solidFill>
                  <a:schemeClr val="tx2"/>
                </a:solidFill>
                <a:latin typeface="Segoe UI"/>
                <a:ea typeface="Segoe UI"/>
                <a:cs typeface="Symbol"/>
              </a:rPr>
              <a:t>nestátní neziskové organizace, které minimálně 2 roky bezprostředně před podáním žádosti nepřetržitě působí v oblasti vzdělávání nebo asistenčních služeb</a:t>
            </a:r>
            <a:endParaRPr lang="cs-CZ" sz="1800" dirty="0">
              <a:solidFill>
                <a:schemeClr val="tx2"/>
              </a:solidFill>
              <a:latin typeface="Calibri"/>
              <a:ea typeface="Symbol"/>
              <a:cs typeface="Symbol"/>
            </a:endParaRPr>
          </a:p>
          <a:p>
            <a:pPr marL="342900" lvl="0" indent="-342900">
              <a:lnSpc>
                <a:spcPct val="110000"/>
              </a:lnSpc>
              <a:buFont typeface="Symbol"/>
              <a:buChar char="·"/>
              <a:defRPr/>
            </a:pPr>
            <a:r>
              <a:rPr lang="cs-CZ" sz="1800" dirty="0">
                <a:solidFill>
                  <a:schemeClr val="tx2"/>
                </a:solidFill>
                <a:latin typeface="Segoe UI"/>
                <a:ea typeface="Segoe UI"/>
                <a:cs typeface="Symbol"/>
              </a:rPr>
              <a:t>církve</a:t>
            </a:r>
            <a:endParaRPr lang="cs-CZ" sz="1800" dirty="0">
              <a:solidFill>
                <a:schemeClr val="tx2"/>
              </a:solidFill>
              <a:latin typeface="Calibri"/>
              <a:ea typeface="Symbol"/>
              <a:cs typeface="Symbol"/>
            </a:endParaRPr>
          </a:p>
          <a:p>
            <a:pPr marL="342900" lvl="0" indent="-342900">
              <a:lnSpc>
                <a:spcPct val="110000"/>
              </a:lnSpc>
              <a:buFont typeface="Symbol"/>
              <a:buChar char="·"/>
              <a:defRPr/>
            </a:pPr>
            <a:r>
              <a:rPr lang="cs-CZ" sz="1800" dirty="0">
                <a:solidFill>
                  <a:schemeClr val="tx2"/>
                </a:solidFill>
                <a:latin typeface="Segoe UI"/>
                <a:ea typeface="Segoe UI"/>
                <a:cs typeface="Symbol"/>
              </a:rPr>
              <a:t>církevní organizace</a:t>
            </a:r>
            <a:endParaRPr lang="cs-CZ" sz="1800" dirty="0">
              <a:solidFill>
                <a:schemeClr val="tx2"/>
              </a:solidFill>
              <a:latin typeface="Calibri"/>
              <a:ea typeface="Symbol"/>
              <a:cs typeface="Symbol"/>
            </a:endParaRPr>
          </a:p>
          <a:p>
            <a:pPr marL="342900" lvl="0" indent="-342900">
              <a:lnSpc>
                <a:spcPct val="110000"/>
              </a:lnSpc>
              <a:buFont typeface="Symbol"/>
              <a:buChar char="·"/>
              <a:defRPr/>
            </a:pPr>
            <a:r>
              <a:rPr lang="cs-CZ" sz="1800" dirty="0">
                <a:solidFill>
                  <a:schemeClr val="tx2"/>
                </a:solidFill>
                <a:latin typeface="Segoe UI"/>
                <a:ea typeface="Segoe UI"/>
                <a:cs typeface="Symbol"/>
              </a:rPr>
              <a:t>organizační složky státu</a:t>
            </a:r>
            <a:endParaRPr lang="cs-CZ" sz="1800" dirty="0">
              <a:solidFill>
                <a:schemeClr val="tx2"/>
              </a:solidFill>
              <a:latin typeface="Calibri"/>
              <a:ea typeface="Symbol"/>
              <a:cs typeface="Symbol"/>
            </a:endParaRPr>
          </a:p>
          <a:p>
            <a:pPr marL="342900" lvl="0" indent="-342900">
              <a:lnSpc>
                <a:spcPct val="110000"/>
              </a:lnSpc>
              <a:buFont typeface="Symbol"/>
              <a:buChar char="·"/>
              <a:defRPr/>
            </a:pPr>
            <a:r>
              <a:rPr lang="cs-CZ" sz="1800" dirty="0">
                <a:solidFill>
                  <a:schemeClr val="tx2"/>
                </a:solidFill>
                <a:latin typeface="Segoe UI"/>
                <a:ea typeface="Segoe UI"/>
                <a:cs typeface="Symbol"/>
              </a:rPr>
              <a:t>příspěvkové organizace organizačních složek státu</a:t>
            </a:r>
            <a:endParaRPr lang="cs-CZ" sz="1800" dirty="0">
              <a:solidFill>
                <a:schemeClr val="tx2"/>
              </a:solidFill>
              <a:latin typeface="Calibri"/>
              <a:ea typeface="Symbol"/>
              <a:cs typeface="Symbol"/>
            </a:endParaRPr>
          </a:p>
          <a:p>
            <a:pPr marL="342900" lvl="0" indent="-342900">
              <a:lnSpc>
                <a:spcPct val="110000"/>
              </a:lnSpc>
              <a:spcAft>
                <a:spcPts val="600"/>
              </a:spcAft>
              <a:buFont typeface="Symbol"/>
              <a:buChar char="·"/>
              <a:defRPr/>
            </a:pPr>
            <a:r>
              <a:rPr lang="cs-CZ" sz="1800" dirty="0">
                <a:solidFill>
                  <a:schemeClr val="tx2"/>
                </a:solidFill>
                <a:latin typeface="Segoe UI"/>
                <a:ea typeface="Segoe UI"/>
                <a:cs typeface="Symbol"/>
              </a:rPr>
              <a:t>ostatní právnické osoby vykonávající činnost škol a školských zařízení, zapsané v Rejstříku škol a školských zařízení (např. akciové společnosti, komanditní společnosti, společnosti s ručením omezeným, veřejné obchodní společnosti)</a:t>
            </a:r>
            <a:endParaRPr lang="cs-CZ" sz="1800" dirty="0">
              <a:solidFill>
                <a:schemeClr val="tx2"/>
              </a:solidFill>
              <a:latin typeface="Calibri"/>
              <a:ea typeface="Symbol"/>
              <a:cs typeface="Symbol"/>
            </a:endParaRPr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cs-CZ"/>
              <a:t>Strana </a:t>
            </a:r>
            <a:fld id="{ED849EA6-AEEF-9E42-A9CB-11D1C1A366AE}" type="slidenum">
              <a:rPr lang="cs-CZ"/>
              <a:t>14</a:t>
            </a:fld>
            <a:endParaRPr lang="cs-CZ"/>
          </a:p>
        </p:txBody>
      </p:sp>
      <p:sp>
        <p:nvSpPr>
          <p:cNvPr id="6" name="Nadpis 1"/>
          <p:cNvSpPr txBox="1"/>
          <p:nvPr/>
        </p:nvSpPr>
        <p:spPr bwMode="auto">
          <a:xfrm>
            <a:off x="421782" y="483567"/>
            <a:ext cx="11280066" cy="6813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377">
              <a:lnSpc>
                <a:spcPct val="9000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l-PL" sz="2800" b="1"/>
              <a:t>Projekty</a:t>
            </a:r>
            <a:endParaRPr lang="pl-PL" sz="2800"/>
          </a:p>
        </p:txBody>
      </p:sp>
      <p:sp>
        <p:nvSpPr>
          <p:cNvPr id="12" name="Obdélník 11"/>
          <p:cNvSpPr/>
          <p:nvPr/>
        </p:nvSpPr>
        <p:spPr bwMode="auto">
          <a:xfrm>
            <a:off x="1487488" y="1304764"/>
            <a:ext cx="7915199" cy="428447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3" name="TextovéPole 12"/>
          <p:cNvSpPr txBox="1"/>
          <p:nvPr/>
        </p:nvSpPr>
        <p:spPr bwMode="auto">
          <a:xfrm>
            <a:off x="1766913" y="1570271"/>
            <a:ext cx="2321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cs-CZ" b="1">
                <a:solidFill>
                  <a:schemeClr val="accent1"/>
                </a:solidFill>
              </a:rPr>
              <a:t>hlavní část projektu</a:t>
            </a:r>
            <a:endParaRPr/>
          </a:p>
        </p:txBody>
      </p:sp>
      <p:sp>
        <p:nvSpPr>
          <p:cNvPr id="15" name="Obdélník 14"/>
          <p:cNvSpPr/>
          <p:nvPr/>
        </p:nvSpPr>
        <p:spPr bwMode="auto">
          <a:xfrm>
            <a:off x="5375920" y="1412776"/>
            <a:ext cx="3888432" cy="3024336"/>
          </a:xfrm>
          <a:prstGeom prst="rect">
            <a:avLst/>
          </a:prstGeom>
          <a:noFill/>
          <a:ln w="19050">
            <a:solidFill>
              <a:schemeClr val="accent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6" name="TextovéPole 15"/>
          <p:cNvSpPr txBox="1"/>
          <p:nvPr/>
        </p:nvSpPr>
        <p:spPr bwMode="auto">
          <a:xfrm>
            <a:off x="5472618" y="1570271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cs-CZ" b="1">
                <a:solidFill>
                  <a:schemeClr val="accent3"/>
                </a:solidFill>
              </a:rPr>
              <a:t>doprovodná část projektu</a:t>
            </a:r>
            <a:endParaRPr/>
          </a:p>
        </p:txBody>
      </p:sp>
      <p:sp>
        <p:nvSpPr>
          <p:cNvPr id="18" name="Obdélník 17"/>
          <p:cNvSpPr/>
          <p:nvPr/>
        </p:nvSpPr>
        <p:spPr bwMode="auto">
          <a:xfrm>
            <a:off x="1703512" y="4741269"/>
            <a:ext cx="7560840" cy="501396"/>
          </a:xfrm>
          <a:prstGeom prst="rect">
            <a:avLst/>
          </a:prstGeom>
          <a:noFill/>
          <a:ln w="19050">
            <a:solidFill>
              <a:schemeClr val="accent4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9" name="TextovéPole 18"/>
          <p:cNvSpPr txBox="1"/>
          <p:nvPr/>
        </p:nvSpPr>
        <p:spPr bwMode="auto">
          <a:xfrm>
            <a:off x="1703512" y="4787860"/>
            <a:ext cx="2940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cs-CZ" b="1">
                <a:solidFill>
                  <a:schemeClr val="accent4"/>
                </a:solidFill>
              </a:rPr>
              <a:t>paušál na nepřímé výdaje</a:t>
            </a:r>
            <a:endParaRPr/>
          </a:p>
        </p:txBody>
      </p:sp>
      <p:sp>
        <p:nvSpPr>
          <p:cNvPr id="20" name="TextovéPole 19"/>
          <p:cNvSpPr txBox="1"/>
          <p:nvPr/>
        </p:nvSpPr>
        <p:spPr bwMode="auto">
          <a:xfrm>
            <a:off x="7331680" y="4055973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cs-CZ">
                <a:solidFill>
                  <a:schemeClr val="accent3"/>
                </a:solidFill>
              </a:rPr>
              <a:t>maximálně </a:t>
            </a:r>
            <a:r>
              <a:rPr lang="cs-CZ" b="1">
                <a:solidFill>
                  <a:schemeClr val="accent3"/>
                </a:solidFill>
              </a:rPr>
              <a:t>30 %</a:t>
            </a:r>
            <a:endParaRPr/>
          </a:p>
        </p:txBody>
      </p:sp>
      <p:sp>
        <p:nvSpPr>
          <p:cNvPr id="21" name="TextovéPole 20"/>
          <p:cNvSpPr txBox="1"/>
          <p:nvPr/>
        </p:nvSpPr>
        <p:spPr bwMode="auto">
          <a:xfrm>
            <a:off x="8682141" y="4807301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cs-CZ" b="1">
                <a:solidFill>
                  <a:schemeClr val="accent4"/>
                </a:solidFill>
              </a:rPr>
              <a:t>7 %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cs-CZ"/>
              <a:t>Strana </a:t>
            </a:r>
            <a:fld id="{ED849EA6-AEEF-9E42-A9CB-11D1C1A366AE}" type="slidenum">
              <a:rPr lang="cs-CZ"/>
              <a:t>15</a:t>
            </a:fld>
            <a:endParaRPr lang="cs-CZ"/>
          </a:p>
        </p:txBody>
      </p:sp>
      <p:sp>
        <p:nvSpPr>
          <p:cNvPr id="6" name="Nadpis 1"/>
          <p:cNvSpPr txBox="1"/>
          <p:nvPr/>
        </p:nvSpPr>
        <p:spPr bwMode="auto">
          <a:xfrm>
            <a:off x="421782" y="483567"/>
            <a:ext cx="11280066" cy="6813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377">
              <a:lnSpc>
                <a:spcPct val="9000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l-PL" sz="2800" b="1"/>
              <a:t>Projekty</a:t>
            </a:r>
            <a:endParaRPr lang="pl-PL" sz="2800"/>
          </a:p>
        </p:txBody>
      </p:sp>
      <p:sp>
        <p:nvSpPr>
          <p:cNvPr id="12" name="Obdélník 11"/>
          <p:cNvSpPr/>
          <p:nvPr/>
        </p:nvSpPr>
        <p:spPr bwMode="auto">
          <a:xfrm>
            <a:off x="1487488" y="1304764"/>
            <a:ext cx="7915199" cy="428447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3" name="TextovéPole 12"/>
          <p:cNvSpPr txBox="1"/>
          <p:nvPr/>
        </p:nvSpPr>
        <p:spPr bwMode="auto">
          <a:xfrm>
            <a:off x="1766913" y="1570271"/>
            <a:ext cx="2321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cs-CZ" b="1">
                <a:solidFill>
                  <a:schemeClr val="accent1"/>
                </a:solidFill>
              </a:rPr>
              <a:t>hlavní část projektu</a:t>
            </a:r>
            <a:endParaRPr/>
          </a:p>
        </p:txBody>
      </p:sp>
      <p:sp>
        <p:nvSpPr>
          <p:cNvPr id="15" name="Obdélník 14"/>
          <p:cNvSpPr/>
          <p:nvPr/>
        </p:nvSpPr>
        <p:spPr bwMode="auto">
          <a:xfrm>
            <a:off x="5375920" y="1412776"/>
            <a:ext cx="3888432" cy="3024336"/>
          </a:xfrm>
          <a:prstGeom prst="rect">
            <a:avLst/>
          </a:prstGeom>
          <a:noFill/>
          <a:ln w="19050">
            <a:solidFill>
              <a:schemeClr val="accent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6" name="TextovéPole 15"/>
          <p:cNvSpPr txBox="1"/>
          <p:nvPr/>
        </p:nvSpPr>
        <p:spPr bwMode="auto">
          <a:xfrm>
            <a:off x="5472618" y="1570271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cs-CZ" b="1">
                <a:solidFill>
                  <a:schemeClr val="accent3"/>
                </a:solidFill>
              </a:rPr>
              <a:t>doprovodná část projektu</a:t>
            </a:r>
            <a:endParaRPr/>
          </a:p>
        </p:txBody>
      </p:sp>
      <p:sp>
        <p:nvSpPr>
          <p:cNvPr id="18" name="Obdélník 17"/>
          <p:cNvSpPr/>
          <p:nvPr/>
        </p:nvSpPr>
        <p:spPr bwMode="auto">
          <a:xfrm>
            <a:off x="1703512" y="4741269"/>
            <a:ext cx="7560840" cy="501396"/>
          </a:xfrm>
          <a:prstGeom prst="rect">
            <a:avLst/>
          </a:prstGeom>
          <a:noFill/>
          <a:ln w="19050">
            <a:solidFill>
              <a:schemeClr val="accent4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9" name="TextovéPole 18"/>
          <p:cNvSpPr txBox="1"/>
          <p:nvPr/>
        </p:nvSpPr>
        <p:spPr bwMode="auto">
          <a:xfrm>
            <a:off x="1703512" y="4787860"/>
            <a:ext cx="2940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cs-CZ" b="1">
                <a:solidFill>
                  <a:schemeClr val="accent4"/>
                </a:solidFill>
              </a:rPr>
              <a:t>paušál na nepřímé výdaje</a:t>
            </a:r>
            <a:endParaRPr/>
          </a:p>
        </p:txBody>
      </p:sp>
      <p:sp>
        <p:nvSpPr>
          <p:cNvPr id="20" name="TextovéPole 19"/>
          <p:cNvSpPr txBox="1"/>
          <p:nvPr/>
        </p:nvSpPr>
        <p:spPr bwMode="auto">
          <a:xfrm>
            <a:off x="7331680" y="4055973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cs-CZ">
                <a:solidFill>
                  <a:schemeClr val="accent3"/>
                </a:solidFill>
              </a:rPr>
              <a:t>maximálně </a:t>
            </a:r>
            <a:r>
              <a:rPr lang="cs-CZ" b="1">
                <a:solidFill>
                  <a:schemeClr val="accent3"/>
                </a:solidFill>
              </a:rPr>
              <a:t>30 %</a:t>
            </a:r>
            <a:endParaRPr/>
          </a:p>
        </p:txBody>
      </p:sp>
      <p:sp>
        <p:nvSpPr>
          <p:cNvPr id="21" name="TextovéPole 20"/>
          <p:cNvSpPr txBox="1"/>
          <p:nvPr/>
        </p:nvSpPr>
        <p:spPr bwMode="auto">
          <a:xfrm>
            <a:off x="8682141" y="4807301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cs-CZ" b="1">
                <a:solidFill>
                  <a:schemeClr val="accent4"/>
                </a:solidFill>
              </a:rPr>
              <a:t>7 %</a:t>
            </a:r>
            <a:endParaRPr/>
          </a:p>
        </p:txBody>
      </p:sp>
      <p:sp>
        <p:nvSpPr>
          <p:cNvPr id="24" name="Obdélník 23"/>
          <p:cNvSpPr/>
          <p:nvPr/>
        </p:nvSpPr>
        <p:spPr bwMode="auto">
          <a:xfrm>
            <a:off x="3575720" y="2924944"/>
            <a:ext cx="3312368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s-CZ"/>
          </a:p>
        </p:txBody>
      </p:sp>
      <p:grpSp>
        <p:nvGrpSpPr>
          <p:cNvPr id="32" name="Skupina 31"/>
          <p:cNvGrpSpPr/>
          <p:nvPr/>
        </p:nvGrpSpPr>
        <p:grpSpPr bwMode="auto">
          <a:xfrm>
            <a:off x="3200484" y="2863115"/>
            <a:ext cx="4350871" cy="2109411"/>
            <a:chOff x="3200484" y="2863115"/>
            <a:chExt cx="4350871" cy="2109411"/>
          </a:xfrm>
        </p:grpSpPr>
        <p:sp>
          <p:nvSpPr>
            <p:cNvPr id="22" name="TextovéPole 21"/>
            <p:cNvSpPr txBox="1"/>
            <p:nvPr/>
          </p:nvSpPr>
          <p:spPr bwMode="auto">
            <a:xfrm>
              <a:off x="3200484" y="2863115"/>
              <a:ext cx="43508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cs-CZ">
                  <a:solidFill>
                    <a:schemeClr val="tx2"/>
                  </a:solidFill>
                </a:rPr>
                <a:t>žadatel musí jednoznačně rozdělit výdaje</a:t>
              </a:r>
              <a:endParaRPr/>
            </a:p>
          </p:txBody>
        </p:sp>
        <p:grpSp>
          <p:nvGrpSpPr>
            <p:cNvPr id="31" name="Skupina 30"/>
            <p:cNvGrpSpPr/>
            <p:nvPr/>
          </p:nvGrpSpPr>
          <p:grpSpPr bwMode="auto">
            <a:xfrm>
              <a:off x="3719735" y="3429000"/>
              <a:ext cx="3168351" cy="1543526"/>
              <a:chOff x="3719735" y="3429000"/>
              <a:chExt cx="3168351" cy="1543526"/>
            </a:xfrm>
          </p:grpSpPr>
          <p:cxnSp>
            <p:nvCxnSpPr>
              <p:cNvPr id="26" name="Přímá spojnice se šipkou 25"/>
              <p:cNvCxnSpPr>
                <a:cxnSpLocks/>
              </p:cNvCxnSpPr>
              <p:nvPr/>
            </p:nvCxnSpPr>
            <p:spPr bwMode="auto">
              <a:xfrm flipV="1">
                <a:off x="3719735" y="3429000"/>
                <a:ext cx="3168351" cy="5302"/>
              </a:xfrm>
              <a:prstGeom prst="straightConnector1">
                <a:avLst/>
              </a:prstGeom>
              <a:ln w="38100">
                <a:solidFill>
                  <a:schemeClr val="tx2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Přímá spojnice se šipkou 28"/>
              <p:cNvCxnSpPr>
                <a:cxnSpLocks/>
                <a:stCxn id="24" idx="2"/>
              </p:cNvCxnSpPr>
              <p:nvPr/>
            </p:nvCxnSpPr>
            <p:spPr bwMode="auto">
              <a:xfrm>
                <a:off x="5231904" y="3429000"/>
                <a:ext cx="0" cy="1543526"/>
              </a:xfrm>
              <a:prstGeom prst="straightConnector1">
                <a:avLst/>
              </a:prstGeom>
              <a:ln w="38100"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cs-CZ"/>
              <a:t>Strana </a:t>
            </a:r>
            <a:fld id="{ED849EA6-AEEF-9E42-A9CB-11D1C1A366AE}" type="slidenum">
              <a:rPr lang="cs-CZ"/>
              <a:t>16</a:t>
            </a:fld>
            <a:endParaRPr lang="cs-CZ"/>
          </a:p>
        </p:txBody>
      </p:sp>
      <p:sp>
        <p:nvSpPr>
          <p:cNvPr id="6" name="Nadpis 1"/>
          <p:cNvSpPr txBox="1"/>
          <p:nvPr/>
        </p:nvSpPr>
        <p:spPr bwMode="auto">
          <a:xfrm>
            <a:off x="421782" y="483567"/>
            <a:ext cx="11280066" cy="6813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377">
              <a:lnSpc>
                <a:spcPct val="9000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l-PL" sz="2800" b="1"/>
              <a:t>Projekty - konektivita</a:t>
            </a:r>
            <a:endParaRPr lang="pl-PL" sz="2800"/>
          </a:p>
        </p:txBody>
      </p:sp>
      <p:sp>
        <p:nvSpPr>
          <p:cNvPr id="12" name="Obdélník 11"/>
          <p:cNvSpPr/>
          <p:nvPr/>
        </p:nvSpPr>
        <p:spPr bwMode="auto">
          <a:xfrm>
            <a:off x="1487488" y="1304764"/>
            <a:ext cx="7915199" cy="428447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3" name="TextovéPole 12"/>
          <p:cNvSpPr txBox="1"/>
          <p:nvPr/>
        </p:nvSpPr>
        <p:spPr bwMode="auto">
          <a:xfrm>
            <a:off x="1766913" y="1570271"/>
            <a:ext cx="2321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cs-CZ" b="1">
                <a:solidFill>
                  <a:schemeClr val="accent1"/>
                </a:solidFill>
              </a:rPr>
              <a:t>hlavní část projektu</a:t>
            </a:r>
            <a:endParaRPr/>
          </a:p>
        </p:txBody>
      </p:sp>
      <p:sp>
        <p:nvSpPr>
          <p:cNvPr id="15" name="Obdélník 14"/>
          <p:cNvSpPr/>
          <p:nvPr/>
        </p:nvSpPr>
        <p:spPr bwMode="auto">
          <a:xfrm>
            <a:off x="5375920" y="1412776"/>
            <a:ext cx="3888432" cy="3024336"/>
          </a:xfrm>
          <a:prstGeom prst="rect">
            <a:avLst/>
          </a:prstGeom>
          <a:noFill/>
          <a:ln w="19050">
            <a:solidFill>
              <a:schemeClr val="accent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6" name="TextovéPole 15"/>
          <p:cNvSpPr txBox="1"/>
          <p:nvPr/>
        </p:nvSpPr>
        <p:spPr bwMode="auto">
          <a:xfrm>
            <a:off x="5472618" y="1570271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cs-CZ" b="1">
                <a:solidFill>
                  <a:schemeClr val="accent3"/>
                </a:solidFill>
              </a:rPr>
              <a:t>doprovodná část projektu</a:t>
            </a:r>
            <a:endParaRPr/>
          </a:p>
        </p:txBody>
      </p:sp>
      <p:sp>
        <p:nvSpPr>
          <p:cNvPr id="19" name="TextovéPole 18"/>
          <p:cNvSpPr txBox="1"/>
          <p:nvPr/>
        </p:nvSpPr>
        <p:spPr bwMode="auto">
          <a:xfrm>
            <a:off x="1703512" y="4787860"/>
            <a:ext cx="2940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cs-CZ" b="1">
                <a:solidFill>
                  <a:schemeClr val="accent4"/>
                </a:solidFill>
              </a:rPr>
              <a:t>paušál na nepřímé výdaje</a:t>
            </a:r>
            <a:endParaRPr/>
          </a:p>
        </p:txBody>
      </p:sp>
      <p:sp>
        <p:nvSpPr>
          <p:cNvPr id="20" name="TextovéPole 19"/>
          <p:cNvSpPr txBox="1"/>
          <p:nvPr/>
        </p:nvSpPr>
        <p:spPr bwMode="auto">
          <a:xfrm>
            <a:off x="7331680" y="4055973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cs-CZ">
                <a:solidFill>
                  <a:schemeClr val="accent3"/>
                </a:solidFill>
              </a:rPr>
              <a:t>maximálně </a:t>
            </a:r>
            <a:r>
              <a:rPr lang="cs-CZ" b="1">
                <a:solidFill>
                  <a:schemeClr val="accent3"/>
                </a:solidFill>
              </a:rPr>
              <a:t>30 %</a:t>
            </a:r>
            <a:endParaRPr/>
          </a:p>
        </p:txBody>
      </p:sp>
      <p:sp>
        <p:nvSpPr>
          <p:cNvPr id="21" name="TextovéPole 20"/>
          <p:cNvSpPr txBox="1"/>
          <p:nvPr/>
        </p:nvSpPr>
        <p:spPr bwMode="auto">
          <a:xfrm>
            <a:off x="8682141" y="4807301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cs-CZ" b="1">
                <a:solidFill>
                  <a:schemeClr val="accent4"/>
                </a:solidFill>
              </a:rPr>
              <a:t>7 %</a:t>
            </a:r>
            <a:endParaRPr/>
          </a:p>
        </p:txBody>
      </p:sp>
      <p:sp>
        <p:nvSpPr>
          <p:cNvPr id="2" name="TextovéPole 1"/>
          <p:cNvSpPr txBox="1"/>
          <p:nvPr/>
        </p:nvSpPr>
        <p:spPr bwMode="auto">
          <a:xfrm>
            <a:off x="1766913" y="2202483"/>
            <a:ext cx="31366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cs-CZ" sz="1800">
                <a:solidFill>
                  <a:schemeClr val="accent1"/>
                </a:solidFill>
                <a:latin typeface="Segoe UI"/>
              </a:rPr>
              <a:t>zajištění vnitřní konektivity škol a zabezpečení připojení k internetu</a:t>
            </a:r>
            <a:endParaRPr lang="cs-CZ">
              <a:solidFill>
                <a:schemeClr val="accent1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 bwMode="auto">
          <a:xfrm>
            <a:off x="1863378" y="3388693"/>
            <a:ext cx="3136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i="1">
                <a:solidFill>
                  <a:schemeClr val="accent1"/>
                </a:solidFill>
              </a:rPr>
              <a:t>(např. stavební práce, nákup služeb, pořízení HW a SW)</a:t>
            </a:r>
            <a:endParaRPr/>
          </a:p>
        </p:txBody>
      </p:sp>
      <p:sp>
        <p:nvSpPr>
          <p:cNvPr id="5" name="TextovéPole 4"/>
          <p:cNvSpPr txBox="1"/>
          <p:nvPr/>
        </p:nvSpPr>
        <p:spPr bwMode="auto">
          <a:xfrm>
            <a:off x="5545490" y="2170632"/>
            <a:ext cx="3136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cs-CZ" sz="1800">
                <a:solidFill>
                  <a:schemeClr val="accent3"/>
                </a:solidFill>
                <a:latin typeface="Segoe UI"/>
              </a:rPr>
              <a:t>nákup PC, tabletů a jiných koncových zařízení</a:t>
            </a:r>
            <a:endParaRPr lang="cs-CZ">
              <a:solidFill>
                <a:schemeClr val="accent3"/>
              </a:solidFill>
            </a:endParaRPr>
          </a:p>
        </p:txBody>
      </p:sp>
      <p:sp>
        <p:nvSpPr>
          <p:cNvPr id="7" name="Obdélník 6"/>
          <p:cNvSpPr/>
          <p:nvPr/>
        </p:nvSpPr>
        <p:spPr bwMode="auto">
          <a:xfrm>
            <a:off x="1703512" y="4741269"/>
            <a:ext cx="7560840" cy="501396"/>
          </a:xfrm>
          <a:prstGeom prst="rect">
            <a:avLst/>
          </a:prstGeom>
          <a:noFill/>
          <a:ln w="19050">
            <a:solidFill>
              <a:schemeClr val="accent4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cs-CZ"/>
              <a:t>Strana </a:t>
            </a:r>
            <a:fld id="{ED849EA6-AEEF-9E42-A9CB-11D1C1A366AE}" type="slidenum">
              <a:rPr lang="cs-CZ"/>
              <a:t>17</a:t>
            </a:fld>
            <a:endParaRPr lang="cs-CZ"/>
          </a:p>
        </p:txBody>
      </p:sp>
      <p:sp>
        <p:nvSpPr>
          <p:cNvPr id="6" name="Nadpis 1"/>
          <p:cNvSpPr txBox="1"/>
          <p:nvPr/>
        </p:nvSpPr>
        <p:spPr bwMode="auto">
          <a:xfrm>
            <a:off x="421782" y="483567"/>
            <a:ext cx="11280066" cy="6813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377">
              <a:lnSpc>
                <a:spcPct val="9000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l-PL" sz="2800" b="1" dirty="0"/>
              <a:t>Projekty – odborné učebny</a:t>
            </a:r>
            <a:endParaRPr lang="pl-PL" sz="2800" dirty="0"/>
          </a:p>
        </p:txBody>
      </p:sp>
      <p:sp>
        <p:nvSpPr>
          <p:cNvPr id="12" name="Obdélník 11"/>
          <p:cNvSpPr/>
          <p:nvPr/>
        </p:nvSpPr>
        <p:spPr bwMode="auto">
          <a:xfrm>
            <a:off x="1487488" y="1304764"/>
            <a:ext cx="7915199" cy="428447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3" name="TextovéPole 12"/>
          <p:cNvSpPr txBox="1"/>
          <p:nvPr/>
        </p:nvSpPr>
        <p:spPr bwMode="auto">
          <a:xfrm>
            <a:off x="1766913" y="1570271"/>
            <a:ext cx="2321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cs-CZ" b="1">
                <a:solidFill>
                  <a:schemeClr val="accent1"/>
                </a:solidFill>
              </a:rPr>
              <a:t>hlavní část projektu</a:t>
            </a:r>
            <a:endParaRPr/>
          </a:p>
        </p:txBody>
      </p:sp>
      <p:sp>
        <p:nvSpPr>
          <p:cNvPr id="15" name="Obdélník 14"/>
          <p:cNvSpPr/>
          <p:nvPr/>
        </p:nvSpPr>
        <p:spPr bwMode="auto">
          <a:xfrm>
            <a:off x="5375920" y="1412776"/>
            <a:ext cx="3888432" cy="3024336"/>
          </a:xfrm>
          <a:prstGeom prst="rect">
            <a:avLst/>
          </a:prstGeom>
          <a:noFill/>
          <a:ln w="19050">
            <a:solidFill>
              <a:schemeClr val="accent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6" name="TextovéPole 15"/>
          <p:cNvSpPr txBox="1"/>
          <p:nvPr/>
        </p:nvSpPr>
        <p:spPr bwMode="auto">
          <a:xfrm>
            <a:off x="5472618" y="1570271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cs-CZ" b="1">
                <a:solidFill>
                  <a:schemeClr val="accent3"/>
                </a:solidFill>
              </a:rPr>
              <a:t>doprovodná část projektu</a:t>
            </a:r>
            <a:endParaRPr/>
          </a:p>
        </p:txBody>
      </p:sp>
      <p:sp>
        <p:nvSpPr>
          <p:cNvPr id="19" name="TextovéPole 18"/>
          <p:cNvSpPr txBox="1"/>
          <p:nvPr/>
        </p:nvSpPr>
        <p:spPr bwMode="auto">
          <a:xfrm>
            <a:off x="1703512" y="4787860"/>
            <a:ext cx="2940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cs-CZ" b="1">
                <a:solidFill>
                  <a:schemeClr val="accent4"/>
                </a:solidFill>
              </a:rPr>
              <a:t>paušál na nepřímé výdaje</a:t>
            </a:r>
            <a:endParaRPr/>
          </a:p>
        </p:txBody>
      </p:sp>
      <p:sp>
        <p:nvSpPr>
          <p:cNvPr id="20" name="TextovéPole 19"/>
          <p:cNvSpPr txBox="1"/>
          <p:nvPr/>
        </p:nvSpPr>
        <p:spPr bwMode="auto">
          <a:xfrm>
            <a:off x="7331680" y="4055973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cs-CZ">
                <a:solidFill>
                  <a:schemeClr val="accent3"/>
                </a:solidFill>
              </a:rPr>
              <a:t>maximálně </a:t>
            </a:r>
            <a:r>
              <a:rPr lang="cs-CZ" b="1">
                <a:solidFill>
                  <a:schemeClr val="accent3"/>
                </a:solidFill>
              </a:rPr>
              <a:t>30 %</a:t>
            </a:r>
            <a:endParaRPr/>
          </a:p>
        </p:txBody>
      </p:sp>
      <p:sp>
        <p:nvSpPr>
          <p:cNvPr id="21" name="TextovéPole 20"/>
          <p:cNvSpPr txBox="1"/>
          <p:nvPr/>
        </p:nvSpPr>
        <p:spPr bwMode="auto">
          <a:xfrm>
            <a:off x="8682141" y="4807301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cs-CZ" b="1">
                <a:solidFill>
                  <a:schemeClr val="accent4"/>
                </a:solidFill>
              </a:rPr>
              <a:t>7 %</a:t>
            </a:r>
            <a:endParaRPr/>
          </a:p>
        </p:txBody>
      </p:sp>
      <p:sp>
        <p:nvSpPr>
          <p:cNvPr id="2" name="TextovéPole 1"/>
          <p:cNvSpPr txBox="1"/>
          <p:nvPr/>
        </p:nvSpPr>
        <p:spPr bwMode="auto">
          <a:xfrm>
            <a:off x="1766913" y="2202483"/>
            <a:ext cx="31366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cs-CZ" sz="1800">
                <a:solidFill>
                  <a:schemeClr val="accent1"/>
                </a:solidFill>
                <a:latin typeface="Segoe UI"/>
                <a:ea typeface="Segoe UI"/>
              </a:rPr>
              <a:t>stavby, přístavby, nástavby, stavební úpravy a modernizace budov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cs-CZ">
                <a:solidFill>
                  <a:schemeClr val="accent1"/>
                </a:solidFill>
                <a:latin typeface="Segoe UI"/>
              </a:rPr>
              <a:t>nákup vybavení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cs-CZ">
                <a:solidFill>
                  <a:schemeClr val="accent1"/>
                </a:solidFill>
                <a:latin typeface="Segoe UI"/>
              </a:rPr>
              <a:t>nákup stavby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cs-CZ">
                <a:solidFill>
                  <a:schemeClr val="accent1"/>
                </a:solidFill>
                <a:latin typeface="Segoe UI"/>
              </a:rPr>
              <a:t>zvýšení energetické účinnosti</a:t>
            </a:r>
            <a:endParaRPr lang="cs-CZ">
              <a:solidFill>
                <a:schemeClr val="accent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 bwMode="auto">
          <a:xfrm>
            <a:off x="5545490" y="2170632"/>
            <a:ext cx="31366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cs-CZ" sz="1800">
                <a:solidFill>
                  <a:schemeClr val="accent3"/>
                </a:solidFill>
                <a:latin typeface="Segoe UI"/>
              </a:rPr>
              <a:t>budování a modernizace zázemí školy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cs-CZ">
                <a:solidFill>
                  <a:schemeClr val="accent3"/>
                </a:solidFill>
                <a:latin typeface="Segoe UI"/>
              </a:rPr>
              <a:t>vnitřní konektivita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cs-CZ">
                <a:solidFill>
                  <a:schemeClr val="accent3"/>
                </a:solidFill>
                <a:latin typeface="Segoe UI"/>
              </a:rPr>
              <a:t>nákup pozemku</a:t>
            </a:r>
            <a:endParaRPr lang="cs-CZ">
              <a:solidFill>
                <a:schemeClr val="accent3"/>
              </a:solidFill>
            </a:endParaRPr>
          </a:p>
        </p:txBody>
      </p:sp>
      <p:sp>
        <p:nvSpPr>
          <p:cNvPr id="7" name="Obdélník 6"/>
          <p:cNvSpPr/>
          <p:nvPr/>
        </p:nvSpPr>
        <p:spPr bwMode="auto">
          <a:xfrm>
            <a:off x="1703512" y="4741269"/>
            <a:ext cx="7560840" cy="501396"/>
          </a:xfrm>
          <a:prstGeom prst="rect">
            <a:avLst/>
          </a:prstGeom>
          <a:noFill/>
          <a:ln w="19050">
            <a:solidFill>
              <a:schemeClr val="accent4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3CD20720-D7CB-4981-97FD-62549D1DE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Strana </a:t>
            </a:r>
            <a:fld id="{ED849EA6-AEEF-9E42-A9CB-11D1C1A366AE}" type="slidenum">
              <a:rPr lang="cs-CZ" smtClean="0"/>
              <a:t>18</a:t>
            </a:fld>
            <a:endParaRPr lang="cs-CZ"/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3072E134-BD64-45EF-8838-57ED892B7CC6}"/>
              </a:ext>
            </a:extLst>
          </p:cNvPr>
          <p:cNvSpPr txBox="1"/>
          <p:nvPr/>
        </p:nvSpPr>
        <p:spPr bwMode="auto">
          <a:xfrm>
            <a:off x="421782" y="483567"/>
            <a:ext cx="11280066" cy="6813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377">
              <a:lnSpc>
                <a:spcPct val="9000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l-PL" sz="2800" b="1" dirty="0"/>
              <a:t>Způsobilé výdaje</a:t>
            </a:r>
            <a:endParaRPr lang="pl-PL" sz="2800" dirty="0"/>
          </a:p>
        </p:txBody>
      </p:sp>
      <p:sp>
        <p:nvSpPr>
          <p:cNvPr id="4" name="Rovnoramenný trojúhelník 3">
            <a:extLst>
              <a:ext uri="{FF2B5EF4-FFF2-40B4-BE49-F238E27FC236}">
                <a16:creationId xmlns:a16="http://schemas.microsoft.com/office/drawing/2014/main" id="{8A7C086C-AECA-436E-B52C-9318FAC16E79}"/>
              </a:ext>
            </a:extLst>
          </p:cNvPr>
          <p:cNvSpPr/>
          <p:nvPr/>
        </p:nvSpPr>
        <p:spPr bwMode="auto">
          <a:xfrm rot="5400000">
            <a:off x="615705" y="1757552"/>
            <a:ext cx="196158" cy="24830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E1D2B91-127D-4170-B77E-D5A08512BB60}"/>
              </a:ext>
            </a:extLst>
          </p:cNvPr>
          <p:cNvSpPr txBox="1"/>
          <p:nvPr/>
        </p:nvSpPr>
        <p:spPr bwMode="auto">
          <a:xfrm>
            <a:off x="995586" y="1652874"/>
            <a:ext cx="8167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cs-CZ" sz="2400" dirty="0">
                <a:solidFill>
                  <a:schemeClr val="tx2"/>
                </a:solidFill>
                <a:latin typeface="Segoe UI"/>
              </a:rPr>
              <a:t>Musí mít vazbu cíl projektu (konektivita – odborné učebny)</a:t>
            </a:r>
            <a:endParaRPr dirty="0"/>
          </a:p>
        </p:txBody>
      </p:sp>
      <p:sp>
        <p:nvSpPr>
          <p:cNvPr id="8" name="Rovnoramenný trojúhelník 7">
            <a:extLst>
              <a:ext uri="{FF2B5EF4-FFF2-40B4-BE49-F238E27FC236}">
                <a16:creationId xmlns:a16="http://schemas.microsoft.com/office/drawing/2014/main" id="{D1F9110C-0D64-446A-95A2-9B7BF445E64A}"/>
              </a:ext>
            </a:extLst>
          </p:cNvPr>
          <p:cNvSpPr/>
          <p:nvPr/>
        </p:nvSpPr>
        <p:spPr bwMode="auto">
          <a:xfrm rot="5400000">
            <a:off x="615705" y="2837920"/>
            <a:ext cx="196158" cy="24830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DA87D06-81F1-41A8-9221-E695ADB17C66}"/>
              </a:ext>
            </a:extLst>
          </p:cNvPr>
          <p:cNvSpPr txBox="1"/>
          <p:nvPr/>
        </p:nvSpPr>
        <p:spPr bwMode="auto">
          <a:xfrm>
            <a:off x="995586" y="2733242"/>
            <a:ext cx="10642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cs-CZ" sz="2400" dirty="0">
                <a:solidFill>
                  <a:schemeClr val="tx2"/>
                </a:solidFill>
                <a:latin typeface="Segoe UI"/>
              </a:rPr>
              <a:t>Musí být přiřazené do hlavní nebo doprovodné části nebo spadat do paušálu.</a:t>
            </a:r>
            <a:endParaRPr dirty="0"/>
          </a:p>
        </p:txBody>
      </p:sp>
      <p:sp>
        <p:nvSpPr>
          <p:cNvPr id="10" name="Rovnoramenný trojúhelník 9">
            <a:extLst>
              <a:ext uri="{FF2B5EF4-FFF2-40B4-BE49-F238E27FC236}">
                <a16:creationId xmlns:a16="http://schemas.microsoft.com/office/drawing/2014/main" id="{69B82DE2-1220-4FD3-82EA-D7E05CD09A14}"/>
              </a:ext>
            </a:extLst>
          </p:cNvPr>
          <p:cNvSpPr/>
          <p:nvPr/>
        </p:nvSpPr>
        <p:spPr bwMode="auto">
          <a:xfrm rot="5400000">
            <a:off x="615705" y="3918288"/>
            <a:ext cx="196158" cy="24830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45595EF8-7268-4D04-A1DB-10610AF3C601}"/>
              </a:ext>
            </a:extLst>
          </p:cNvPr>
          <p:cNvSpPr txBox="1"/>
          <p:nvPr/>
        </p:nvSpPr>
        <p:spPr bwMode="auto">
          <a:xfrm>
            <a:off x="995586" y="3813610"/>
            <a:ext cx="99181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cs-CZ" sz="2400" dirty="0">
                <a:solidFill>
                  <a:schemeClr val="tx2"/>
                </a:solidFill>
                <a:latin typeface="Segoe UI"/>
              </a:rPr>
              <a:t>Musí spadat do některé z kategorií uvedených v pravidlech pro žadatele.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115683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3CD20720-D7CB-4981-97FD-62549D1DE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Strana </a:t>
            </a:r>
            <a:fld id="{ED849EA6-AEEF-9E42-A9CB-11D1C1A366AE}" type="slidenum">
              <a:rPr lang="cs-CZ" smtClean="0"/>
              <a:t>19</a:t>
            </a:fld>
            <a:endParaRPr lang="cs-CZ"/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3072E134-BD64-45EF-8838-57ED892B7CC6}"/>
              </a:ext>
            </a:extLst>
          </p:cNvPr>
          <p:cNvSpPr txBox="1"/>
          <p:nvPr/>
        </p:nvSpPr>
        <p:spPr bwMode="auto">
          <a:xfrm>
            <a:off x="421782" y="483567"/>
            <a:ext cx="11280066" cy="6813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377">
              <a:lnSpc>
                <a:spcPct val="9000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l-PL" sz="2800" b="1" dirty="0"/>
              <a:t>Způsobilé výdaje – příklady co není uznatelé</a:t>
            </a:r>
            <a:endParaRPr lang="pl-PL" sz="2800" dirty="0"/>
          </a:p>
        </p:txBody>
      </p:sp>
      <p:sp>
        <p:nvSpPr>
          <p:cNvPr id="4" name="Rovnoramenný trojúhelník 3">
            <a:extLst>
              <a:ext uri="{FF2B5EF4-FFF2-40B4-BE49-F238E27FC236}">
                <a16:creationId xmlns:a16="http://schemas.microsoft.com/office/drawing/2014/main" id="{8A7C086C-AECA-436E-B52C-9318FAC16E79}"/>
              </a:ext>
            </a:extLst>
          </p:cNvPr>
          <p:cNvSpPr/>
          <p:nvPr/>
        </p:nvSpPr>
        <p:spPr bwMode="auto">
          <a:xfrm rot="5400000">
            <a:off x="615705" y="1757552"/>
            <a:ext cx="196158" cy="24830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E1D2B91-127D-4170-B77E-D5A08512BB60}"/>
              </a:ext>
            </a:extLst>
          </p:cNvPr>
          <p:cNvSpPr txBox="1"/>
          <p:nvPr/>
        </p:nvSpPr>
        <p:spPr bwMode="auto">
          <a:xfrm>
            <a:off x="995586" y="1652874"/>
            <a:ext cx="847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cs-CZ" sz="2400" dirty="0">
                <a:solidFill>
                  <a:schemeClr val="tx2"/>
                </a:solidFill>
                <a:latin typeface="Segoe UI"/>
              </a:rPr>
              <a:t>zajištění bezbariérovosti budovy v rámci výzvy na konektivitu</a:t>
            </a:r>
            <a:endParaRPr dirty="0"/>
          </a:p>
        </p:txBody>
      </p:sp>
      <p:sp>
        <p:nvSpPr>
          <p:cNvPr id="8" name="Rovnoramenný trojúhelník 7">
            <a:extLst>
              <a:ext uri="{FF2B5EF4-FFF2-40B4-BE49-F238E27FC236}">
                <a16:creationId xmlns:a16="http://schemas.microsoft.com/office/drawing/2014/main" id="{D1F9110C-0D64-446A-95A2-9B7BF445E64A}"/>
              </a:ext>
            </a:extLst>
          </p:cNvPr>
          <p:cNvSpPr/>
          <p:nvPr/>
        </p:nvSpPr>
        <p:spPr bwMode="auto">
          <a:xfrm rot="5400000">
            <a:off x="615705" y="2837920"/>
            <a:ext cx="196158" cy="24830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DA87D06-81F1-41A8-9221-E695ADB17C66}"/>
              </a:ext>
            </a:extLst>
          </p:cNvPr>
          <p:cNvSpPr txBox="1"/>
          <p:nvPr/>
        </p:nvSpPr>
        <p:spPr bwMode="auto">
          <a:xfrm>
            <a:off x="995586" y="2733242"/>
            <a:ext cx="9616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cs-CZ" sz="2400" dirty="0">
                <a:solidFill>
                  <a:schemeClr val="tx2"/>
                </a:solidFill>
                <a:latin typeface="Segoe UI"/>
              </a:rPr>
              <a:t>rekonstrukce toalet v patrech kde nejsou podpořené odborné učebny</a:t>
            </a:r>
            <a:endParaRPr dirty="0"/>
          </a:p>
        </p:txBody>
      </p:sp>
      <p:sp>
        <p:nvSpPr>
          <p:cNvPr id="10" name="Rovnoramenný trojúhelník 9">
            <a:extLst>
              <a:ext uri="{FF2B5EF4-FFF2-40B4-BE49-F238E27FC236}">
                <a16:creationId xmlns:a16="http://schemas.microsoft.com/office/drawing/2014/main" id="{69B82DE2-1220-4FD3-82EA-D7E05CD09A14}"/>
              </a:ext>
            </a:extLst>
          </p:cNvPr>
          <p:cNvSpPr/>
          <p:nvPr/>
        </p:nvSpPr>
        <p:spPr bwMode="auto">
          <a:xfrm rot="5400000">
            <a:off x="615705" y="3918288"/>
            <a:ext cx="196158" cy="24830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45595EF8-7268-4D04-A1DB-10610AF3C601}"/>
              </a:ext>
            </a:extLst>
          </p:cNvPr>
          <p:cNvSpPr txBox="1"/>
          <p:nvPr/>
        </p:nvSpPr>
        <p:spPr bwMode="auto">
          <a:xfrm>
            <a:off x="995586" y="3813610"/>
            <a:ext cx="10331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cs-CZ" sz="2400" dirty="0">
                <a:solidFill>
                  <a:schemeClr val="tx2"/>
                </a:solidFill>
                <a:latin typeface="Segoe UI"/>
              </a:rPr>
              <a:t>běžné učebny, které nejsou specializované na výuku konkrétních předmětů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78033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cs-CZ"/>
              <a:t>Strana </a:t>
            </a:r>
            <a:fld id="{ED849EA6-AEEF-9E42-A9CB-11D1C1A366AE}" type="slidenum">
              <a:rPr lang="cs-CZ"/>
              <a:t>2</a:t>
            </a:fld>
            <a:endParaRPr lang="cs-CZ"/>
          </a:p>
        </p:txBody>
      </p:sp>
      <p:sp>
        <p:nvSpPr>
          <p:cNvPr id="6" name="Nadpis 1"/>
          <p:cNvSpPr txBox="1"/>
          <p:nvPr/>
        </p:nvSpPr>
        <p:spPr bwMode="auto">
          <a:xfrm>
            <a:off x="421782" y="483567"/>
            <a:ext cx="11280066" cy="6813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377">
              <a:lnSpc>
                <a:spcPct val="9000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l-PL" sz="2800" b="1"/>
              <a:t>Operační program Spravedlivá transformace</a:t>
            </a:r>
            <a:endParaRPr lang="pl-PL" sz="2800"/>
          </a:p>
        </p:txBody>
      </p:sp>
      <p:sp>
        <p:nvSpPr>
          <p:cNvPr id="23" name="TextovéPole 9"/>
          <p:cNvSpPr txBox="1"/>
          <p:nvPr/>
        </p:nvSpPr>
        <p:spPr bwMode="auto">
          <a:xfrm>
            <a:off x="983432" y="1462866"/>
            <a:ext cx="5158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cs-CZ" sz="2400">
                <a:solidFill>
                  <a:schemeClr val="tx2"/>
                </a:solidFill>
              </a:rPr>
              <a:t>Alokace: 1,58 mld. EUR = 41 mld. Kč </a:t>
            </a:r>
            <a:endParaRPr/>
          </a:p>
        </p:txBody>
      </p:sp>
      <p:sp>
        <p:nvSpPr>
          <p:cNvPr id="2" name="Rovnoramenný trojúhelník 1"/>
          <p:cNvSpPr/>
          <p:nvPr/>
        </p:nvSpPr>
        <p:spPr bwMode="auto">
          <a:xfrm rot="5400000">
            <a:off x="597319" y="1594809"/>
            <a:ext cx="196158" cy="24830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" name="TextovéPole 9"/>
          <p:cNvSpPr txBox="1"/>
          <p:nvPr/>
        </p:nvSpPr>
        <p:spPr bwMode="auto">
          <a:xfrm>
            <a:off x="969057" y="2251858"/>
            <a:ext cx="7523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cs-CZ" sz="24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Financování: </a:t>
            </a:r>
            <a:r>
              <a:rPr lang="it-IT" sz="24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Fond pro spravedlivou transformaci (FST</a:t>
            </a:r>
            <a:r>
              <a:rPr lang="cs-CZ" sz="24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)</a:t>
            </a:r>
            <a:endParaRPr sz="24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ovnoramenný trojúhelník 4"/>
          <p:cNvSpPr/>
          <p:nvPr/>
        </p:nvSpPr>
        <p:spPr bwMode="auto">
          <a:xfrm rot="5400000">
            <a:off x="591924" y="2385437"/>
            <a:ext cx="196158" cy="24830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TextovéPole 9"/>
          <p:cNvSpPr txBox="1"/>
          <p:nvPr/>
        </p:nvSpPr>
        <p:spPr bwMode="auto">
          <a:xfrm>
            <a:off x="814155" y="3116617"/>
            <a:ext cx="1008112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2400" b="1" dirty="0">
                <a:solidFill>
                  <a:schemeClr val="tx2"/>
                </a:solidFill>
              </a:rPr>
              <a:t>Ministerstvo životního prostředí = Řídicí orgán OPST</a:t>
            </a:r>
            <a:endParaRPr dirty="0"/>
          </a:p>
          <a:p>
            <a:pPr marL="742950" lvl="1" indent="-285750">
              <a:buFont typeface="Arial"/>
              <a:buChar char="•"/>
              <a:defRPr/>
            </a:pPr>
            <a:r>
              <a:rPr lang="cs-CZ" dirty="0">
                <a:solidFill>
                  <a:schemeClr val="tx2"/>
                </a:solidFill>
              </a:rPr>
              <a:t>Řízení programu</a:t>
            </a:r>
            <a:endParaRPr dirty="0"/>
          </a:p>
          <a:p>
            <a:pPr marL="742950" lvl="1" indent="-285750">
              <a:buFont typeface="Arial"/>
              <a:buChar char="•"/>
              <a:defRPr/>
            </a:pPr>
            <a:r>
              <a:rPr lang="cs-CZ" dirty="0">
                <a:solidFill>
                  <a:schemeClr val="tx2"/>
                </a:solidFill>
              </a:rPr>
              <a:t>Příprava výzev a pravidel pro žadatele a příjemce</a:t>
            </a:r>
            <a:endParaRPr dirty="0"/>
          </a:p>
          <a:p>
            <a:pPr marL="742950" lvl="1" indent="-285750">
              <a:buFont typeface="Arial"/>
              <a:buChar char="•"/>
              <a:defRPr/>
            </a:pPr>
            <a:r>
              <a:rPr lang="cs-CZ" dirty="0">
                <a:solidFill>
                  <a:schemeClr val="tx2"/>
                </a:solidFill>
              </a:rPr>
              <a:t>Poskytovatel dotace</a:t>
            </a:r>
            <a:endParaRPr dirty="0">
              <a:solidFill>
                <a:schemeClr val="tx2"/>
              </a:solidFill>
            </a:endParaRPr>
          </a:p>
        </p:txBody>
      </p:sp>
      <p:sp>
        <p:nvSpPr>
          <p:cNvPr id="9" name="TextovéPole 9"/>
          <p:cNvSpPr txBox="1"/>
          <p:nvPr/>
        </p:nvSpPr>
        <p:spPr bwMode="auto">
          <a:xfrm>
            <a:off x="814155" y="4544247"/>
            <a:ext cx="10081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2400" b="1" dirty="0">
                <a:solidFill>
                  <a:schemeClr val="tx2"/>
                </a:solidFill>
              </a:rPr>
              <a:t>Státní fond životního prostředí = Zprostředkující subjekt OPST</a:t>
            </a:r>
            <a:endParaRPr dirty="0"/>
          </a:p>
          <a:p>
            <a:pPr marL="742950" lvl="1" indent="-285750">
              <a:buFont typeface="Arial"/>
              <a:buChar char="•"/>
              <a:defRPr/>
            </a:pPr>
            <a:r>
              <a:rPr lang="cs-CZ" dirty="0">
                <a:solidFill>
                  <a:schemeClr val="tx2"/>
                </a:solidFill>
              </a:rPr>
              <a:t>Příjem a hodnocení žádostí o podporu</a:t>
            </a:r>
            <a:endParaRPr dirty="0"/>
          </a:p>
          <a:p>
            <a:pPr marL="742950" lvl="1" indent="-285750">
              <a:buFont typeface="Arial"/>
              <a:buChar char="•"/>
              <a:defRPr/>
            </a:pPr>
            <a:r>
              <a:rPr lang="cs-CZ" dirty="0">
                <a:solidFill>
                  <a:schemeClr val="tx2"/>
                </a:solidFill>
              </a:rPr>
              <a:t>Administrace změn, kontroly projektů, kontroly žádostí o platbu</a:t>
            </a:r>
            <a:endParaRPr dirty="0">
              <a:solidFill>
                <a:schemeClr val="tx2"/>
              </a:solidFill>
            </a:endParaRPr>
          </a:p>
        </p:txBody>
      </p:sp>
      <p:sp>
        <p:nvSpPr>
          <p:cNvPr id="14" name="Obdélník 13"/>
          <p:cNvSpPr/>
          <p:nvPr/>
        </p:nvSpPr>
        <p:spPr bwMode="auto">
          <a:xfrm>
            <a:off x="690003" y="3011467"/>
            <a:ext cx="10081119" cy="30155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cs-CZ"/>
              <a:t>Strana </a:t>
            </a:r>
            <a:fld id="{ED849EA6-AEEF-9E42-A9CB-11D1C1A366AE}" type="slidenum">
              <a:rPr lang="cs-CZ"/>
              <a:t>20</a:t>
            </a:fld>
            <a:endParaRPr lang="cs-CZ"/>
          </a:p>
        </p:txBody>
      </p:sp>
      <p:sp>
        <p:nvSpPr>
          <p:cNvPr id="3" name="Nadpis 1"/>
          <p:cNvSpPr txBox="1"/>
          <p:nvPr/>
        </p:nvSpPr>
        <p:spPr bwMode="auto">
          <a:xfrm>
            <a:off x="421782" y="483567"/>
            <a:ext cx="11280066" cy="6813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377">
              <a:lnSpc>
                <a:spcPct val="9000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l-PL" sz="2800" b="1"/>
              <a:t>Dokumenty k žádosti (specifické) I.</a:t>
            </a:r>
            <a:endParaRPr lang="pl-PL" sz="2800"/>
          </a:p>
        </p:txBody>
      </p:sp>
      <p:sp>
        <p:nvSpPr>
          <p:cNvPr id="12" name="Rovnoramenný trojúhelník 11"/>
          <p:cNvSpPr/>
          <p:nvPr/>
        </p:nvSpPr>
        <p:spPr bwMode="auto">
          <a:xfrm rot="5400000">
            <a:off x="615705" y="1757552"/>
            <a:ext cx="196158" cy="24830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3" name="TextovéPole 12"/>
          <p:cNvSpPr txBox="1"/>
          <p:nvPr/>
        </p:nvSpPr>
        <p:spPr bwMode="auto">
          <a:xfrm>
            <a:off x="995586" y="1652874"/>
            <a:ext cx="10227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cs-CZ" sz="2400">
                <a:solidFill>
                  <a:schemeClr val="tx2"/>
                </a:solidFill>
                <a:latin typeface="Segoe UI"/>
              </a:rPr>
              <a:t>Analýza souladu projektu s programem a podmínkami výzvy (příloha č. 1) </a:t>
            </a:r>
            <a:endParaRPr/>
          </a:p>
        </p:txBody>
      </p:sp>
      <p:sp>
        <p:nvSpPr>
          <p:cNvPr id="4" name="Rovnoramenný trojúhelník 3"/>
          <p:cNvSpPr/>
          <p:nvPr/>
        </p:nvSpPr>
        <p:spPr bwMode="auto">
          <a:xfrm rot="5400000">
            <a:off x="615704" y="3509740"/>
            <a:ext cx="196158" cy="24830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TextovéPole 5"/>
          <p:cNvSpPr txBox="1"/>
          <p:nvPr/>
        </p:nvSpPr>
        <p:spPr bwMode="auto">
          <a:xfrm>
            <a:off x="1023541" y="2526963"/>
            <a:ext cx="1022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cs-CZ" sz="2400">
                <a:solidFill>
                  <a:schemeClr val="tx2"/>
                </a:solidFill>
                <a:latin typeface="Segoe UI"/>
              </a:rPr>
              <a:t>Kumulativní rozpočet (příloha č. 3)</a:t>
            </a:r>
            <a:endParaRPr lang="cs-CZ"/>
          </a:p>
        </p:txBody>
      </p:sp>
      <p:sp>
        <p:nvSpPr>
          <p:cNvPr id="7" name="Rovnoramenný trojúhelník 6"/>
          <p:cNvSpPr/>
          <p:nvPr/>
        </p:nvSpPr>
        <p:spPr bwMode="auto">
          <a:xfrm rot="5400000">
            <a:off x="615704" y="4385834"/>
            <a:ext cx="196158" cy="24830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4" name="TextovéPole 23"/>
          <p:cNvSpPr txBox="1"/>
          <p:nvPr/>
        </p:nvSpPr>
        <p:spPr bwMode="auto">
          <a:xfrm>
            <a:off x="1023541" y="3222392"/>
            <a:ext cx="10212347" cy="822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2400">
                <a:solidFill>
                  <a:schemeClr val="tx2"/>
                </a:solidFill>
                <a:latin typeface="Segoe UI"/>
              </a:rPr>
              <a:t>Prohlášení žadatele k souladu realizace projektu s podmínkami Do no significant harm (příloha č. 4) </a:t>
            </a:r>
            <a:endParaRPr/>
          </a:p>
        </p:txBody>
      </p:sp>
      <p:sp>
        <p:nvSpPr>
          <p:cNvPr id="10" name="Rovnoramenný trojúhelník 9"/>
          <p:cNvSpPr/>
          <p:nvPr/>
        </p:nvSpPr>
        <p:spPr bwMode="auto">
          <a:xfrm rot="5400000">
            <a:off x="615704" y="2633646"/>
            <a:ext cx="196158" cy="24830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4" name="TextovéPole 13"/>
          <p:cNvSpPr txBox="1"/>
          <p:nvPr/>
        </p:nvSpPr>
        <p:spPr bwMode="auto">
          <a:xfrm>
            <a:off x="1010754" y="4279152"/>
            <a:ext cx="1022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cs-CZ" sz="2400">
                <a:solidFill>
                  <a:schemeClr val="tx2"/>
                </a:solidFill>
                <a:latin typeface="Segoe UI"/>
              </a:rPr>
              <a:t>Doklady k právní subjektivitě žadatele</a:t>
            </a:r>
            <a:endParaRPr lang="cs-CZ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cs-CZ"/>
              <a:t>Strana </a:t>
            </a:r>
            <a:fld id="{ED849EA6-AEEF-9E42-A9CB-11D1C1A366AE}" type="slidenum">
              <a:rPr lang="cs-CZ"/>
              <a:t>21</a:t>
            </a:fld>
            <a:endParaRPr lang="cs-CZ"/>
          </a:p>
        </p:txBody>
      </p:sp>
      <p:sp>
        <p:nvSpPr>
          <p:cNvPr id="3" name="Nadpis 1"/>
          <p:cNvSpPr txBox="1"/>
          <p:nvPr/>
        </p:nvSpPr>
        <p:spPr bwMode="auto">
          <a:xfrm>
            <a:off x="421782" y="483567"/>
            <a:ext cx="11280066" cy="6813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377">
              <a:lnSpc>
                <a:spcPct val="9000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l-PL" sz="2800" b="1"/>
              <a:t>Dokumenty k žádosti (specifické) II.</a:t>
            </a:r>
            <a:endParaRPr lang="pl-PL" sz="2800"/>
          </a:p>
        </p:txBody>
      </p:sp>
      <p:sp>
        <p:nvSpPr>
          <p:cNvPr id="4" name="Rovnoramenný trojúhelník 3"/>
          <p:cNvSpPr/>
          <p:nvPr/>
        </p:nvSpPr>
        <p:spPr bwMode="auto">
          <a:xfrm rot="5400000">
            <a:off x="635288" y="1651924"/>
            <a:ext cx="196158" cy="24830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TextovéPole 5"/>
          <p:cNvSpPr txBox="1"/>
          <p:nvPr/>
        </p:nvSpPr>
        <p:spPr bwMode="auto">
          <a:xfrm>
            <a:off x="949246" y="1273990"/>
            <a:ext cx="10225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cs-CZ" sz="2400" dirty="0">
                <a:solidFill>
                  <a:schemeClr val="tx2"/>
                </a:solidFill>
                <a:latin typeface="Segoe UI"/>
              </a:rPr>
              <a:t>Doklad prokazující povolení umístění stavby v území dle stavebního zákona </a:t>
            </a:r>
            <a:r>
              <a:rPr lang="cs-CZ" sz="2400" i="1" dirty="0">
                <a:solidFill>
                  <a:schemeClr val="tx2"/>
                </a:solidFill>
                <a:latin typeface="Segoe UI"/>
              </a:rPr>
              <a:t>(případně lze doložit žádost o povolení + potvrzení příslušného úřadu o příjmu žádosti)</a:t>
            </a:r>
            <a:endParaRPr dirty="0"/>
          </a:p>
        </p:txBody>
      </p:sp>
      <p:sp>
        <p:nvSpPr>
          <p:cNvPr id="7" name="Rovnoramenný trojúhelník 6"/>
          <p:cNvSpPr/>
          <p:nvPr/>
        </p:nvSpPr>
        <p:spPr bwMode="auto">
          <a:xfrm rot="5400000">
            <a:off x="612035" y="2912820"/>
            <a:ext cx="196158" cy="24830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" name="TextovéPole 7"/>
          <p:cNvSpPr txBox="1"/>
          <p:nvPr/>
        </p:nvSpPr>
        <p:spPr bwMode="auto">
          <a:xfrm>
            <a:off x="949245" y="2523393"/>
            <a:ext cx="10225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cs-CZ" sz="2400" dirty="0">
                <a:solidFill>
                  <a:schemeClr val="tx2"/>
                </a:solidFill>
                <a:latin typeface="Segoe UI"/>
              </a:rPr>
              <a:t>Doklad prokazující povolení k realizaci stavebního záměru </a:t>
            </a:r>
            <a:r>
              <a:rPr lang="cs-CZ" sz="2400" i="1" dirty="0">
                <a:solidFill>
                  <a:schemeClr val="tx2"/>
                </a:solidFill>
              </a:rPr>
              <a:t>(případně lze doložit žádost o povolení + potvrzení příslušného úřadu o příjmu žádosti)</a:t>
            </a:r>
            <a:r>
              <a:rPr lang="cs-CZ" sz="2400" dirty="0">
                <a:solidFill>
                  <a:schemeClr val="tx2"/>
                </a:solidFill>
                <a:latin typeface="Segoe UI"/>
              </a:rPr>
              <a:t> </a:t>
            </a:r>
            <a:endParaRPr dirty="0"/>
          </a:p>
        </p:txBody>
      </p:sp>
      <p:sp>
        <p:nvSpPr>
          <p:cNvPr id="23" name="Rovnoramenný trojúhelník 22"/>
          <p:cNvSpPr/>
          <p:nvPr/>
        </p:nvSpPr>
        <p:spPr bwMode="auto">
          <a:xfrm rot="5400000">
            <a:off x="635289" y="3720134"/>
            <a:ext cx="196158" cy="24830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4" name="TextovéPole 23"/>
          <p:cNvSpPr txBox="1"/>
          <p:nvPr/>
        </p:nvSpPr>
        <p:spPr bwMode="auto">
          <a:xfrm>
            <a:off x="949245" y="3613452"/>
            <a:ext cx="3286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cs-CZ" sz="2400" dirty="0">
                <a:solidFill>
                  <a:schemeClr val="tx2"/>
                </a:solidFill>
                <a:latin typeface="Segoe UI"/>
              </a:rPr>
              <a:t>Stavební dokumentace</a:t>
            </a:r>
            <a:endParaRPr dirty="0"/>
          </a:p>
        </p:txBody>
      </p:sp>
      <p:sp>
        <p:nvSpPr>
          <p:cNvPr id="10" name="Rovnoramenný trojúhelník 9"/>
          <p:cNvSpPr/>
          <p:nvPr/>
        </p:nvSpPr>
        <p:spPr bwMode="auto">
          <a:xfrm rot="5400000">
            <a:off x="612034" y="4527448"/>
            <a:ext cx="196158" cy="24830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1" name="TextovéPole 10"/>
          <p:cNvSpPr txBox="1"/>
          <p:nvPr/>
        </p:nvSpPr>
        <p:spPr bwMode="auto">
          <a:xfrm>
            <a:off x="945558" y="4420766"/>
            <a:ext cx="3740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cs-CZ" sz="2400" dirty="0">
                <a:solidFill>
                  <a:schemeClr val="tx2"/>
                </a:solidFill>
                <a:latin typeface="Segoe UI"/>
              </a:rPr>
              <a:t>Rozpočet stavebních prací</a:t>
            </a:r>
            <a:endParaRPr dirty="0"/>
          </a:p>
        </p:txBody>
      </p:sp>
      <p:sp>
        <p:nvSpPr>
          <p:cNvPr id="12" name="Rovnoramenný trojúhelník 11"/>
          <p:cNvSpPr/>
          <p:nvPr/>
        </p:nvSpPr>
        <p:spPr bwMode="auto">
          <a:xfrm rot="5400000">
            <a:off x="635289" y="5334762"/>
            <a:ext cx="196158" cy="24830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3" name="TextovéPole 12"/>
          <p:cNvSpPr txBox="1"/>
          <p:nvPr/>
        </p:nvSpPr>
        <p:spPr bwMode="auto">
          <a:xfrm>
            <a:off x="976683" y="5228079"/>
            <a:ext cx="9532560" cy="45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cs-CZ" sz="2400" dirty="0">
                <a:solidFill>
                  <a:schemeClr val="tx2"/>
                </a:solidFill>
                <a:latin typeface="Segoe UI"/>
              </a:rPr>
              <a:t>Průkaz energetické náročnosti budov (PENB) (</a:t>
            </a:r>
            <a:r>
              <a:rPr lang="cs-CZ" sz="2400" i="1" dirty="0">
                <a:solidFill>
                  <a:schemeClr val="tx2"/>
                </a:solidFill>
                <a:latin typeface="Segoe UI"/>
              </a:rPr>
              <a:t>je-li relevantní)</a:t>
            </a:r>
            <a:endParaRPr 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cs-CZ"/>
              <a:t>Strana </a:t>
            </a:r>
            <a:fld id="{ED849EA6-AEEF-9E42-A9CB-11D1C1A366AE}" type="slidenum">
              <a:rPr lang="cs-CZ"/>
              <a:t>22</a:t>
            </a:fld>
            <a:endParaRPr lang="cs-CZ"/>
          </a:p>
        </p:txBody>
      </p:sp>
      <p:sp>
        <p:nvSpPr>
          <p:cNvPr id="3" name="Nadpis 1"/>
          <p:cNvSpPr txBox="1"/>
          <p:nvPr/>
        </p:nvSpPr>
        <p:spPr bwMode="auto">
          <a:xfrm>
            <a:off x="421782" y="483567"/>
            <a:ext cx="11280066" cy="6813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377">
              <a:lnSpc>
                <a:spcPct val="9000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l-PL" sz="2800" b="1" dirty="0"/>
              <a:t>Ukazatele</a:t>
            </a:r>
            <a:endParaRPr lang="pl-PL" sz="2800" dirty="0"/>
          </a:p>
        </p:txBody>
      </p:sp>
      <p:sp>
        <p:nvSpPr>
          <p:cNvPr id="10" name="TextovéPole 9"/>
          <p:cNvSpPr txBox="1"/>
          <p:nvPr/>
        </p:nvSpPr>
        <p:spPr bwMode="auto">
          <a:xfrm>
            <a:off x="466813" y="1386829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>
                <a:solidFill>
                  <a:schemeClr val="tx2"/>
                </a:solidFill>
              </a:rPr>
              <a:t>500 002 – Počet podpořených škol či vzdělávacích zařízení</a:t>
            </a:r>
            <a:endParaRPr/>
          </a:p>
        </p:txBody>
      </p:sp>
      <p:sp>
        <p:nvSpPr>
          <p:cNvPr id="11" name="TextovéPole 10"/>
          <p:cNvSpPr txBox="1"/>
          <p:nvPr/>
        </p:nvSpPr>
        <p:spPr bwMode="auto">
          <a:xfrm>
            <a:off x="466813" y="2108068"/>
            <a:ext cx="11117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>
                <a:solidFill>
                  <a:schemeClr val="tx2"/>
                </a:solidFill>
              </a:rPr>
              <a:t>RCO 67 - Kapacita tříd v nových nebo modernizovaných vzdělávacích zařízeních </a:t>
            </a:r>
            <a:r>
              <a:rPr lang="cs-CZ" i="1">
                <a:solidFill>
                  <a:schemeClr val="tx2"/>
                </a:solidFill>
              </a:rPr>
              <a:t>(jen pro učebny) </a:t>
            </a:r>
            <a:endParaRPr/>
          </a:p>
        </p:txBody>
      </p:sp>
      <p:sp>
        <p:nvSpPr>
          <p:cNvPr id="12" name="TextovéPole 11"/>
          <p:cNvSpPr txBox="1"/>
          <p:nvPr/>
        </p:nvSpPr>
        <p:spPr bwMode="auto">
          <a:xfrm>
            <a:off x="466812" y="2829307"/>
            <a:ext cx="9677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>
                <a:solidFill>
                  <a:schemeClr val="tx2"/>
                </a:solidFill>
              </a:rPr>
              <a:t>RCR 71 – Počet uživatelů nových nebo modernizovaných vzdělávacích zařízení za rok </a:t>
            </a:r>
            <a:endParaRPr/>
          </a:p>
        </p:txBody>
      </p:sp>
      <p:sp>
        <p:nvSpPr>
          <p:cNvPr id="14" name="TextovéPole 13"/>
          <p:cNvSpPr txBox="1"/>
          <p:nvPr/>
        </p:nvSpPr>
        <p:spPr bwMode="auto">
          <a:xfrm>
            <a:off x="450246" y="3550546"/>
            <a:ext cx="11267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>
                <a:solidFill>
                  <a:schemeClr val="tx2"/>
                </a:solidFill>
              </a:rPr>
              <a:t>323 000 - Snížení konečné spotřeby energie u podpořených subjektů </a:t>
            </a:r>
            <a:r>
              <a:rPr lang="cs-CZ" i="1">
                <a:solidFill>
                  <a:schemeClr val="tx2"/>
                </a:solidFill>
              </a:rPr>
              <a:t>(jen v případě energetických úspor)</a:t>
            </a:r>
            <a:endParaRPr/>
          </a:p>
        </p:txBody>
      </p:sp>
      <p:sp>
        <p:nvSpPr>
          <p:cNvPr id="8" name="TextovéPole 7"/>
          <p:cNvSpPr txBox="1"/>
          <p:nvPr/>
        </p:nvSpPr>
        <p:spPr bwMode="auto">
          <a:xfrm>
            <a:off x="475523" y="4788118"/>
            <a:ext cx="9868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b="1">
                <a:solidFill>
                  <a:schemeClr val="tx2"/>
                </a:solidFill>
              </a:rPr>
              <a:t>Všechny informace k ukazatelům najdete v příloze č. 2 Metodika pro sledování indikátorů – Konektivita škol a Odborné učebny</a:t>
            </a:r>
            <a:endParaRPr b="1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10B90715-F0B9-4D77-A7A4-9EB2C5F33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Strana </a:t>
            </a:r>
            <a:fld id="{ED849EA6-AEEF-9E42-A9CB-11D1C1A366AE}" type="slidenum">
              <a:rPr lang="cs-CZ" smtClean="0"/>
              <a:t>23</a:t>
            </a:fld>
            <a:endParaRPr lang="cs-CZ"/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37D1B318-1455-4095-97B8-611A3B643D05}"/>
              </a:ext>
            </a:extLst>
          </p:cNvPr>
          <p:cNvSpPr txBox="1"/>
          <p:nvPr/>
        </p:nvSpPr>
        <p:spPr bwMode="auto">
          <a:xfrm>
            <a:off x="571246" y="476672"/>
            <a:ext cx="11280066" cy="5232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377">
              <a:lnSpc>
                <a:spcPct val="9000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l-PL" sz="2800" b="1" dirty="0"/>
              <a:t>PODMÍNKY PODPORY</a:t>
            </a:r>
            <a:endParaRPr lang="pl-PL" sz="2800" dirty="0"/>
          </a:p>
        </p:txBody>
      </p:sp>
      <p:sp>
        <p:nvSpPr>
          <p:cNvPr id="4" name="Rovnoramenný trojúhelník 3">
            <a:extLst>
              <a:ext uri="{FF2B5EF4-FFF2-40B4-BE49-F238E27FC236}">
                <a16:creationId xmlns:a16="http://schemas.microsoft.com/office/drawing/2014/main" id="{D0941C8B-6CDC-4A50-A9AA-366F7117CBA9}"/>
              </a:ext>
            </a:extLst>
          </p:cNvPr>
          <p:cNvSpPr/>
          <p:nvPr/>
        </p:nvSpPr>
        <p:spPr bwMode="auto">
          <a:xfrm rot="5400000">
            <a:off x="939280" y="4712344"/>
            <a:ext cx="356474" cy="26817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7F4A5D7-AC77-4C57-AB4A-F0FFA2760DEF}"/>
              </a:ext>
            </a:extLst>
          </p:cNvPr>
          <p:cNvSpPr txBox="1"/>
          <p:nvPr/>
        </p:nvSpPr>
        <p:spPr>
          <a:xfrm>
            <a:off x="1487488" y="4577018"/>
            <a:ext cx="11320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chemeClr val="tx2"/>
                </a:solidFill>
              </a:rPr>
              <a:t>výzva</a:t>
            </a:r>
          </a:p>
        </p:txBody>
      </p:sp>
      <p:sp>
        <p:nvSpPr>
          <p:cNvPr id="6" name="Rovnoramenný trojúhelník 5">
            <a:extLst>
              <a:ext uri="{FF2B5EF4-FFF2-40B4-BE49-F238E27FC236}">
                <a16:creationId xmlns:a16="http://schemas.microsoft.com/office/drawing/2014/main" id="{A06762EC-22A1-4EF8-A0A2-655CD6195DA2}"/>
              </a:ext>
            </a:extLst>
          </p:cNvPr>
          <p:cNvSpPr/>
          <p:nvPr/>
        </p:nvSpPr>
        <p:spPr bwMode="auto">
          <a:xfrm rot="5400000">
            <a:off x="939280" y="1900489"/>
            <a:ext cx="356474" cy="26817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56EF5FD-58B4-4E96-92B3-B950FB18A507}"/>
              </a:ext>
            </a:extLst>
          </p:cNvPr>
          <p:cNvSpPr txBox="1"/>
          <p:nvPr/>
        </p:nvSpPr>
        <p:spPr>
          <a:xfrm>
            <a:off x="1487488" y="1765163"/>
            <a:ext cx="3754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chemeClr val="tx2"/>
                </a:solidFill>
              </a:rPr>
              <a:t>pravidla pro žadatele</a:t>
            </a:r>
          </a:p>
        </p:txBody>
      </p:sp>
      <p:sp>
        <p:nvSpPr>
          <p:cNvPr id="8" name="Rovnoramenný trojúhelník 7">
            <a:extLst>
              <a:ext uri="{FF2B5EF4-FFF2-40B4-BE49-F238E27FC236}">
                <a16:creationId xmlns:a16="http://schemas.microsoft.com/office/drawing/2014/main" id="{0C560A28-410E-4CEC-BA69-C57E12E33844}"/>
              </a:ext>
            </a:extLst>
          </p:cNvPr>
          <p:cNvSpPr/>
          <p:nvPr/>
        </p:nvSpPr>
        <p:spPr bwMode="auto">
          <a:xfrm rot="5400000">
            <a:off x="1588128" y="2827282"/>
            <a:ext cx="356474" cy="26817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4D750F07-E091-4B01-A34A-86C0C88FA341}"/>
              </a:ext>
            </a:extLst>
          </p:cNvPr>
          <p:cNvSpPr txBox="1"/>
          <p:nvPr/>
        </p:nvSpPr>
        <p:spPr>
          <a:xfrm>
            <a:off x="2136336" y="2691956"/>
            <a:ext cx="2170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chemeClr val="tx2"/>
                </a:solidFill>
              </a:rPr>
              <a:t>obecná část</a:t>
            </a:r>
          </a:p>
        </p:txBody>
      </p:sp>
      <p:sp>
        <p:nvSpPr>
          <p:cNvPr id="10" name="Rovnoramenný trojúhelník 9">
            <a:extLst>
              <a:ext uri="{FF2B5EF4-FFF2-40B4-BE49-F238E27FC236}">
                <a16:creationId xmlns:a16="http://schemas.microsoft.com/office/drawing/2014/main" id="{71D8C831-5738-4857-BEB2-960AAF93306C}"/>
              </a:ext>
            </a:extLst>
          </p:cNvPr>
          <p:cNvSpPr/>
          <p:nvPr/>
        </p:nvSpPr>
        <p:spPr bwMode="auto">
          <a:xfrm rot="5400000">
            <a:off x="1588128" y="3713801"/>
            <a:ext cx="356474" cy="26817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A6784BBF-7EDA-4DC5-AEB0-92616BA92F6D}"/>
              </a:ext>
            </a:extLst>
          </p:cNvPr>
          <p:cNvSpPr txBox="1"/>
          <p:nvPr/>
        </p:nvSpPr>
        <p:spPr>
          <a:xfrm>
            <a:off x="2136336" y="3578475"/>
            <a:ext cx="26516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chemeClr val="tx2"/>
                </a:solidFill>
              </a:rPr>
              <a:t>specifická část</a:t>
            </a:r>
          </a:p>
        </p:txBody>
      </p:sp>
      <p:sp>
        <p:nvSpPr>
          <p:cNvPr id="12" name="Šipka: dolů 11">
            <a:extLst>
              <a:ext uri="{FF2B5EF4-FFF2-40B4-BE49-F238E27FC236}">
                <a16:creationId xmlns:a16="http://schemas.microsoft.com/office/drawing/2014/main" id="{9A5DC5BA-9637-4512-9457-F0B5D3CAB29F}"/>
              </a:ext>
            </a:extLst>
          </p:cNvPr>
          <p:cNvSpPr/>
          <p:nvPr/>
        </p:nvSpPr>
        <p:spPr>
          <a:xfrm>
            <a:off x="7560843" y="2091642"/>
            <a:ext cx="648072" cy="2620608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4059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A5D4E6AC-93A0-4155-926C-788D2A8A4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Strana </a:t>
            </a:r>
            <a:fld id="{ED849EA6-AEEF-9E42-A9CB-11D1C1A366AE}" type="slidenum">
              <a:rPr lang="cs-CZ" smtClean="0"/>
              <a:t>24</a:t>
            </a:fld>
            <a:endParaRPr lang="cs-CZ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CE986720-93E5-4778-87AA-ECC0C8BED1CA}"/>
              </a:ext>
            </a:extLst>
          </p:cNvPr>
          <p:cNvSpPr txBox="1"/>
          <p:nvPr/>
        </p:nvSpPr>
        <p:spPr bwMode="auto">
          <a:xfrm>
            <a:off x="571246" y="476672"/>
            <a:ext cx="11280066" cy="5232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377">
              <a:lnSpc>
                <a:spcPct val="9000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l-PL" sz="2800" b="1" dirty="0"/>
              <a:t>JAK PODAT ŽÁDOST</a:t>
            </a:r>
            <a:endParaRPr lang="pl-PL" sz="2800" dirty="0"/>
          </a:p>
        </p:txBody>
      </p:sp>
      <p:sp>
        <p:nvSpPr>
          <p:cNvPr id="7" name="Rovnoramenný trojúhelník 6">
            <a:extLst>
              <a:ext uri="{FF2B5EF4-FFF2-40B4-BE49-F238E27FC236}">
                <a16:creationId xmlns:a16="http://schemas.microsoft.com/office/drawing/2014/main" id="{C28479CD-2C32-4406-8BC4-C83D9635AB80}"/>
              </a:ext>
            </a:extLst>
          </p:cNvPr>
          <p:cNvSpPr/>
          <p:nvPr/>
        </p:nvSpPr>
        <p:spPr bwMode="auto">
          <a:xfrm rot="5400000">
            <a:off x="939280" y="1900489"/>
            <a:ext cx="356474" cy="26817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03D1E2D-FA9A-4E1B-B487-015AAF753D08}"/>
              </a:ext>
            </a:extLst>
          </p:cNvPr>
          <p:cNvSpPr txBox="1"/>
          <p:nvPr/>
        </p:nvSpPr>
        <p:spPr>
          <a:xfrm>
            <a:off x="1487488" y="1765163"/>
            <a:ext cx="8924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chemeClr val="tx2"/>
                </a:solidFill>
              </a:rPr>
              <a:t>jednotný monitorovací systém MS 2021+ - ISKP21+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BC2FC15D-7ECC-465F-B0BF-A80CC901623D}"/>
              </a:ext>
            </a:extLst>
          </p:cNvPr>
          <p:cNvSpPr/>
          <p:nvPr/>
        </p:nvSpPr>
        <p:spPr>
          <a:xfrm>
            <a:off x="1487488" y="3198167"/>
            <a:ext cx="32159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>
                <a:solidFill>
                  <a:schemeClr val="tx2"/>
                </a:solidFill>
              </a:rPr>
              <a:t>https://iskp21.mssf.cz/</a:t>
            </a:r>
          </a:p>
        </p:txBody>
      </p:sp>
    </p:spTree>
    <p:extLst>
      <p:ext uri="{BB962C8B-B14F-4D97-AF65-F5344CB8AC3E}">
        <p14:creationId xmlns:p14="http://schemas.microsoft.com/office/powerpoint/2010/main" val="16954547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A5D4E6AC-93A0-4155-926C-788D2A8A4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Strana </a:t>
            </a:r>
            <a:fld id="{ED849EA6-AEEF-9E42-A9CB-11D1C1A366AE}" type="slidenum">
              <a:rPr lang="cs-CZ" smtClean="0"/>
              <a:t>25</a:t>
            </a:fld>
            <a:endParaRPr lang="cs-CZ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CE986720-93E5-4778-87AA-ECC0C8BED1CA}"/>
              </a:ext>
            </a:extLst>
          </p:cNvPr>
          <p:cNvSpPr txBox="1"/>
          <p:nvPr/>
        </p:nvSpPr>
        <p:spPr bwMode="auto">
          <a:xfrm>
            <a:off x="571246" y="476672"/>
            <a:ext cx="11280066" cy="5232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377">
              <a:lnSpc>
                <a:spcPct val="9000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l-PL" sz="2800" b="1" dirty="0"/>
              <a:t>PROCES KONTROLY</a:t>
            </a:r>
            <a:endParaRPr lang="pl-PL" sz="2800" dirty="0"/>
          </a:p>
        </p:txBody>
      </p:sp>
      <p:sp>
        <p:nvSpPr>
          <p:cNvPr id="7" name="Rovnoramenný trojúhelník 6">
            <a:extLst>
              <a:ext uri="{FF2B5EF4-FFF2-40B4-BE49-F238E27FC236}">
                <a16:creationId xmlns:a16="http://schemas.microsoft.com/office/drawing/2014/main" id="{C28479CD-2C32-4406-8BC4-C83D9635AB80}"/>
              </a:ext>
            </a:extLst>
          </p:cNvPr>
          <p:cNvSpPr/>
          <p:nvPr/>
        </p:nvSpPr>
        <p:spPr bwMode="auto">
          <a:xfrm rot="5400000">
            <a:off x="951604" y="2268182"/>
            <a:ext cx="356474" cy="26817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03D1E2D-FA9A-4E1B-B487-015AAF753D08}"/>
              </a:ext>
            </a:extLst>
          </p:cNvPr>
          <p:cNvSpPr txBox="1"/>
          <p:nvPr/>
        </p:nvSpPr>
        <p:spPr>
          <a:xfrm>
            <a:off x="1499812" y="2132856"/>
            <a:ext cx="5397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chemeClr val="tx2"/>
                </a:solidFill>
              </a:rPr>
              <a:t>kontrola formálních náležitostí</a:t>
            </a:r>
          </a:p>
        </p:txBody>
      </p:sp>
      <p:sp>
        <p:nvSpPr>
          <p:cNvPr id="10" name="Rovnoramenný trojúhelník 9">
            <a:extLst>
              <a:ext uri="{FF2B5EF4-FFF2-40B4-BE49-F238E27FC236}">
                <a16:creationId xmlns:a16="http://schemas.microsoft.com/office/drawing/2014/main" id="{1FA70796-BC3B-4A20-926B-56A927841887}"/>
              </a:ext>
            </a:extLst>
          </p:cNvPr>
          <p:cNvSpPr/>
          <p:nvPr/>
        </p:nvSpPr>
        <p:spPr bwMode="auto">
          <a:xfrm rot="5400000">
            <a:off x="939121" y="3874416"/>
            <a:ext cx="356474" cy="26817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DB412418-F85B-475F-8E3D-7342062050B3}"/>
              </a:ext>
            </a:extLst>
          </p:cNvPr>
          <p:cNvSpPr txBox="1"/>
          <p:nvPr/>
        </p:nvSpPr>
        <p:spPr>
          <a:xfrm>
            <a:off x="1487329" y="3739090"/>
            <a:ext cx="3759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chemeClr val="tx2"/>
                </a:solidFill>
              </a:rPr>
              <a:t>kontrola přijatelnosti</a:t>
            </a:r>
          </a:p>
        </p:txBody>
      </p:sp>
    </p:spTree>
    <p:extLst>
      <p:ext uri="{BB962C8B-B14F-4D97-AF65-F5344CB8AC3E}">
        <p14:creationId xmlns:p14="http://schemas.microsoft.com/office/powerpoint/2010/main" val="15676689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cs-CZ"/>
              <a:t>Strana </a:t>
            </a:r>
            <a:fld id="{ED849EA6-AEEF-9E42-A9CB-11D1C1A366AE}" type="slidenum">
              <a:rPr lang="cs-CZ"/>
              <a:t>26</a:t>
            </a:fld>
            <a:endParaRPr lang="cs-CZ"/>
          </a:p>
        </p:txBody>
      </p:sp>
      <p:pic>
        <p:nvPicPr>
          <p:cNvPr id="4" name="Grafický objekt 3" descr="Chat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410720" y="1916832"/>
            <a:ext cx="3370560" cy="33705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cs-CZ"/>
              <a:t>Strana </a:t>
            </a:r>
            <a:fld id="{ED849EA6-AEEF-9E42-A9CB-11D1C1A366AE}" type="slidenum">
              <a:rPr lang="cs-CZ"/>
              <a:t>3</a:t>
            </a:fld>
            <a:endParaRPr lang="cs-CZ"/>
          </a:p>
        </p:txBody>
      </p:sp>
      <p:sp>
        <p:nvSpPr>
          <p:cNvPr id="6" name="Nadpis 1"/>
          <p:cNvSpPr txBox="1"/>
          <p:nvPr/>
        </p:nvSpPr>
        <p:spPr bwMode="auto">
          <a:xfrm>
            <a:off x="695400" y="692696"/>
            <a:ext cx="11280066" cy="6813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377">
              <a:lnSpc>
                <a:spcPct val="9000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l-PL" sz="2800" b="1" dirty="0"/>
              <a:t>Parametry 5., 6. a 7. výzvy </a:t>
            </a:r>
            <a:endParaRPr lang="pl-PL" sz="2800" dirty="0"/>
          </a:p>
        </p:txBody>
      </p: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492247"/>
              </p:ext>
            </p:extLst>
          </p:nvPr>
        </p:nvGraphicFramePr>
        <p:xfrm>
          <a:off x="803412" y="1472390"/>
          <a:ext cx="10585176" cy="3913219"/>
        </p:xfrm>
        <a:graphic>
          <a:graphicData uri="http://schemas.openxmlformats.org/drawingml/2006/table">
            <a:tbl>
              <a:tblPr firstRow="1" bandRow="1">
                <a:tableStyleId>{63A345A5-A7F9-720A-31E2-BC8F3907726F}</a:tableStyleId>
              </a:tblPr>
              <a:tblGrid>
                <a:gridCol w="51455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96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5777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defRPr/>
                      </a:pPr>
                      <a:r>
                        <a:rPr lang="cs-CZ" sz="2000"/>
                        <a:t>Parametry výzvy – odborné učebny</a:t>
                      </a:r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777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cs-CZ" sz="2000">
                          <a:solidFill>
                            <a:schemeClr val="tx2"/>
                          </a:solidFill>
                        </a:rPr>
                        <a:t>Datum vyhlášení / zpřístupnění MS21+ / zahájení příjmu žádostí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defRPr/>
                      </a:pPr>
                      <a:r>
                        <a:rPr lang="cs-CZ" sz="2000">
                          <a:solidFill>
                            <a:schemeClr val="tx2"/>
                          </a:solidFill>
                        </a:rPr>
                        <a:t>15. 2. 2023 ve 12:00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77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defRPr/>
                      </a:pPr>
                      <a:r>
                        <a:rPr lang="cs-CZ" sz="2000">
                          <a:solidFill>
                            <a:schemeClr val="tx2"/>
                          </a:solidFill>
                        </a:rPr>
                        <a:t>Ukončení příjmu žádostí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defRPr/>
                      </a:pPr>
                      <a:r>
                        <a:rPr lang="cs-CZ" sz="2000">
                          <a:solidFill>
                            <a:schemeClr val="tx2"/>
                          </a:solidFill>
                        </a:rPr>
                        <a:t>31. 12. 2023 ve 12:00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577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defRPr/>
                      </a:pPr>
                      <a:r>
                        <a:rPr lang="cs-CZ" sz="2000">
                          <a:solidFill>
                            <a:schemeClr val="tx2"/>
                          </a:solidFill>
                        </a:rPr>
                        <a:t>Aktivita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defRPr/>
                      </a:pPr>
                      <a:r>
                        <a:rPr lang="cs-CZ" sz="2000" dirty="0">
                          <a:solidFill>
                            <a:schemeClr val="tx2"/>
                          </a:solidFill>
                        </a:rPr>
                        <a:t>Střední školy</a:t>
                      </a:r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577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defRPr/>
                      </a:pPr>
                      <a:r>
                        <a:rPr lang="cs-CZ" sz="2000">
                          <a:solidFill>
                            <a:schemeClr val="tx2"/>
                          </a:solidFill>
                        </a:rPr>
                        <a:t>Nejzazší datum ukončení realizace projektu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defRPr/>
                      </a:pPr>
                      <a:r>
                        <a:rPr lang="cs-CZ" sz="2000" dirty="0">
                          <a:solidFill>
                            <a:schemeClr val="tx2"/>
                          </a:solidFill>
                        </a:rPr>
                        <a:t>31.12. 2025</a:t>
                      </a:r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5777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defRPr/>
                      </a:pPr>
                      <a:r>
                        <a:rPr lang="cs-CZ" sz="2000">
                          <a:solidFill>
                            <a:schemeClr val="tx2"/>
                          </a:solidFill>
                        </a:rPr>
                        <a:t>Způsobilost výdajů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defRPr/>
                      </a:pPr>
                      <a:r>
                        <a:rPr lang="cs-CZ" sz="2000" dirty="0">
                          <a:solidFill>
                            <a:schemeClr val="tx2"/>
                          </a:solidFill>
                        </a:rPr>
                        <a:t>Od 1. 1. 2021 do data ukončení realizace projektu</a:t>
                      </a:r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cs-CZ"/>
              <a:t>Strana </a:t>
            </a:r>
            <a:fld id="{ED849EA6-AEEF-9E42-A9CB-11D1C1A366AE}" type="slidenum">
              <a:rPr lang="cs-CZ"/>
              <a:t>4</a:t>
            </a:fld>
            <a:endParaRPr lang="cs-CZ"/>
          </a:p>
        </p:txBody>
      </p:sp>
      <p:sp>
        <p:nvSpPr>
          <p:cNvPr id="6" name="Nadpis 1"/>
          <p:cNvSpPr txBox="1"/>
          <p:nvPr/>
        </p:nvSpPr>
        <p:spPr bwMode="auto">
          <a:xfrm>
            <a:off x="695400" y="692696"/>
            <a:ext cx="11280066" cy="6813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377">
              <a:lnSpc>
                <a:spcPct val="9000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l-PL" sz="2800" b="1"/>
              <a:t>Parametry 8.; 9. a 10. výzvy </a:t>
            </a:r>
            <a:endParaRPr lang="pl-PL" sz="2800"/>
          </a:p>
        </p:txBody>
      </p:sp>
      <p:graphicFrame>
        <p:nvGraphicFramePr>
          <p:cNvPr id="9" name="Tabulka 8"/>
          <p:cNvGraphicFramePr>
            <a:graphicFrameLocks noGrp="1"/>
          </p:cNvGraphicFramePr>
          <p:nvPr/>
        </p:nvGraphicFramePr>
        <p:xfrm>
          <a:off x="803412" y="1472390"/>
          <a:ext cx="10585176" cy="3913219"/>
        </p:xfrm>
        <a:graphic>
          <a:graphicData uri="http://schemas.openxmlformats.org/drawingml/2006/table">
            <a:tbl>
              <a:tblPr firstRow="1" bandRow="1">
                <a:tableStyleId>{63A345A5-A7F9-720A-31E2-BC8F3907726F}</a:tableStyleId>
              </a:tblPr>
              <a:tblGrid>
                <a:gridCol w="51455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96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5777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defRPr/>
                      </a:pPr>
                      <a:r>
                        <a:rPr lang="cs-CZ" sz="2000"/>
                        <a:t>Parametry výzvy – konektivita škol</a:t>
                      </a:r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777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cs-CZ" sz="2000">
                          <a:solidFill>
                            <a:schemeClr val="tx2"/>
                          </a:solidFill>
                        </a:rPr>
                        <a:t>Datum vyhlášení / zpřístupnění MS21+ / zahájení příjmu žádostí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defRPr/>
                      </a:pPr>
                      <a:r>
                        <a:rPr lang="cs-CZ" sz="2000">
                          <a:solidFill>
                            <a:schemeClr val="tx2"/>
                          </a:solidFill>
                        </a:rPr>
                        <a:t>15. 2. 2023 ve 12:00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77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defRPr/>
                      </a:pPr>
                      <a:r>
                        <a:rPr lang="cs-CZ" sz="2000">
                          <a:solidFill>
                            <a:schemeClr val="tx2"/>
                          </a:solidFill>
                        </a:rPr>
                        <a:t>Ukončení příjmu žádostí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defRPr/>
                      </a:pPr>
                      <a:r>
                        <a:rPr lang="cs-CZ" sz="2000">
                          <a:solidFill>
                            <a:schemeClr val="tx2"/>
                          </a:solidFill>
                        </a:rPr>
                        <a:t>31. 12. 2023 ve 12:00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577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defRPr/>
                      </a:pPr>
                      <a:r>
                        <a:rPr lang="cs-CZ" sz="2000">
                          <a:solidFill>
                            <a:schemeClr val="tx2"/>
                          </a:solidFill>
                        </a:rPr>
                        <a:t>Aktivita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defRPr/>
                      </a:pPr>
                      <a:r>
                        <a:rPr lang="cs-CZ" sz="2000">
                          <a:solidFill>
                            <a:schemeClr val="tx2"/>
                          </a:solidFill>
                        </a:rPr>
                        <a:t>Základní (jen KVK a MSK) a Střední školy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577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defRPr/>
                      </a:pPr>
                      <a:r>
                        <a:rPr lang="cs-CZ" sz="2000">
                          <a:solidFill>
                            <a:schemeClr val="tx2"/>
                          </a:solidFill>
                        </a:rPr>
                        <a:t>Nejzazší datum ukončení realizace projektu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defRPr/>
                      </a:pPr>
                      <a:r>
                        <a:rPr lang="cs-CZ" sz="2000">
                          <a:solidFill>
                            <a:schemeClr val="tx2"/>
                          </a:solidFill>
                        </a:rPr>
                        <a:t>31.12. 2025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5777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defRPr/>
                      </a:pPr>
                      <a:r>
                        <a:rPr lang="cs-CZ" sz="2000">
                          <a:solidFill>
                            <a:schemeClr val="tx2"/>
                          </a:solidFill>
                        </a:rPr>
                        <a:t>Způsobilost výdajů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defRPr/>
                      </a:pPr>
                      <a:r>
                        <a:rPr lang="cs-CZ" sz="2000">
                          <a:solidFill>
                            <a:schemeClr val="tx2"/>
                          </a:solidFill>
                        </a:rPr>
                        <a:t>Od 1. 1. 2021 do data ukončení realizace projektu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cs-CZ"/>
              <a:t>Strana </a:t>
            </a:r>
            <a:fld id="{ED849EA6-AEEF-9E42-A9CB-11D1C1A366AE}" type="slidenum">
              <a:rPr lang="cs-CZ"/>
              <a:t>5</a:t>
            </a:fld>
            <a:endParaRPr lang="cs-CZ"/>
          </a:p>
        </p:txBody>
      </p:sp>
      <p:sp>
        <p:nvSpPr>
          <p:cNvPr id="3" name="Nadpis 1"/>
          <p:cNvSpPr txBox="1"/>
          <p:nvPr/>
        </p:nvSpPr>
        <p:spPr bwMode="auto">
          <a:xfrm>
            <a:off x="421782" y="483567"/>
            <a:ext cx="11280066" cy="6813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377">
              <a:lnSpc>
                <a:spcPct val="9000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l-PL" sz="2800" b="1"/>
              <a:t>Limity podpory</a:t>
            </a:r>
            <a:endParaRPr lang="pl-PL" sz="2800"/>
          </a:p>
        </p:txBody>
      </p:sp>
      <p:sp>
        <p:nvSpPr>
          <p:cNvPr id="4" name="TextovéPole 3"/>
          <p:cNvSpPr txBox="1"/>
          <p:nvPr/>
        </p:nvSpPr>
        <p:spPr bwMode="auto">
          <a:xfrm>
            <a:off x="6096000" y="1235483"/>
            <a:ext cx="1845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cs-CZ" sz="2400" b="1">
                <a:solidFill>
                  <a:schemeClr val="tx2"/>
                </a:solidFill>
              </a:rPr>
              <a:t>Konektivita</a:t>
            </a:r>
            <a:endParaRPr/>
          </a:p>
        </p:txBody>
      </p:sp>
      <p:sp>
        <p:nvSpPr>
          <p:cNvPr id="5" name="TextovéPole 4"/>
          <p:cNvSpPr txBox="1"/>
          <p:nvPr/>
        </p:nvSpPr>
        <p:spPr bwMode="auto">
          <a:xfrm>
            <a:off x="6117704" y="1950283"/>
            <a:ext cx="4038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cs-CZ" sz="2400" b="1">
                <a:solidFill>
                  <a:schemeClr val="accent2"/>
                </a:solidFill>
              </a:rPr>
              <a:t>KVK</a:t>
            </a:r>
            <a:r>
              <a:rPr lang="cs-CZ" sz="2400" b="1">
                <a:solidFill>
                  <a:schemeClr val="tx2"/>
                </a:solidFill>
              </a:rPr>
              <a:t>, </a:t>
            </a:r>
            <a:r>
              <a:rPr lang="cs-CZ" sz="2400" b="1">
                <a:solidFill>
                  <a:schemeClr val="accent3"/>
                </a:solidFill>
              </a:rPr>
              <a:t>ULK</a:t>
            </a:r>
            <a:r>
              <a:rPr lang="cs-CZ" sz="2400" b="1">
                <a:solidFill>
                  <a:schemeClr val="tx2"/>
                </a:solidFill>
              </a:rPr>
              <a:t>: 0,5 až 30 mil. Kč</a:t>
            </a:r>
            <a:endParaRPr/>
          </a:p>
        </p:txBody>
      </p:sp>
      <p:sp>
        <p:nvSpPr>
          <p:cNvPr id="6" name="TextovéPole 5"/>
          <p:cNvSpPr txBox="1"/>
          <p:nvPr/>
        </p:nvSpPr>
        <p:spPr bwMode="auto">
          <a:xfrm>
            <a:off x="6117704" y="2665083"/>
            <a:ext cx="3352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cs-CZ" sz="2400" b="1">
                <a:solidFill>
                  <a:schemeClr val="accent4"/>
                </a:solidFill>
              </a:rPr>
              <a:t>MSK</a:t>
            </a:r>
            <a:r>
              <a:rPr lang="cs-CZ" sz="2400" b="1">
                <a:solidFill>
                  <a:schemeClr val="tx2"/>
                </a:solidFill>
              </a:rPr>
              <a:t>: 0,5 až 15 mil. Kč</a:t>
            </a:r>
            <a:endParaRPr/>
          </a:p>
        </p:txBody>
      </p:sp>
      <p:sp>
        <p:nvSpPr>
          <p:cNvPr id="7" name="TextovéPole 6"/>
          <p:cNvSpPr txBox="1"/>
          <p:nvPr/>
        </p:nvSpPr>
        <p:spPr bwMode="auto">
          <a:xfrm>
            <a:off x="983432" y="1235483"/>
            <a:ext cx="1263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cs-CZ" sz="2400" b="1">
                <a:solidFill>
                  <a:schemeClr val="tx2"/>
                </a:solidFill>
              </a:rPr>
              <a:t>Učebny</a:t>
            </a:r>
            <a:endParaRPr/>
          </a:p>
        </p:txBody>
      </p:sp>
      <p:sp>
        <p:nvSpPr>
          <p:cNvPr id="8" name="TextovéPole 7"/>
          <p:cNvSpPr txBox="1"/>
          <p:nvPr/>
        </p:nvSpPr>
        <p:spPr bwMode="auto">
          <a:xfrm>
            <a:off x="905904" y="1947238"/>
            <a:ext cx="3289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cs-CZ" sz="2400" b="1">
                <a:solidFill>
                  <a:schemeClr val="accent2"/>
                </a:solidFill>
              </a:rPr>
              <a:t>KVK</a:t>
            </a:r>
            <a:r>
              <a:rPr lang="cs-CZ" sz="2400" b="1">
                <a:solidFill>
                  <a:schemeClr val="tx2"/>
                </a:solidFill>
              </a:rPr>
              <a:t>: 0,9 až 90 mil. Kč</a:t>
            </a:r>
            <a:endParaRPr/>
          </a:p>
        </p:txBody>
      </p:sp>
      <p:sp>
        <p:nvSpPr>
          <p:cNvPr id="9" name="TextovéPole 8"/>
          <p:cNvSpPr txBox="1"/>
          <p:nvPr/>
        </p:nvSpPr>
        <p:spPr bwMode="auto">
          <a:xfrm>
            <a:off x="905904" y="3387266"/>
            <a:ext cx="3352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cs-CZ" sz="2400" b="1">
                <a:solidFill>
                  <a:schemeClr val="accent4"/>
                </a:solidFill>
              </a:rPr>
              <a:t>MSK</a:t>
            </a:r>
            <a:r>
              <a:rPr lang="cs-CZ" sz="2400" b="1">
                <a:solidFill>
                  <a:schemeClr val="tx2"/>
                </a:solidFill>
              </a:rPr>
              <a:t>: 0,9 až 15 mil. Kč</a:t>
            </a:r>
            <a:endParaRPr/>
          </a:p>
        </p:txBody>
      </p:sp>
      <p:sp>
        <p:nvSpPr>
          <p:cNvPr id="10" name="TextovéPole 9"/>
          <p:cNvSpPr txBox="1"/>
          <p:nvPr/>
        </p:nvSpPr>
        <p:spPr bwMode="auto">
          <a:xfrm>
            <a:off x="905904" y="2670201"/>
            <a:ext cx="3440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cs-CZ" sz="2400" b="1">
                <a:solidFill>
                  <a:schemeClr val="accent3"/>
                </a:solidFill>
              </a:rPr>
              <a:t>ULK</a:t>
            </a:r>
            <a:r>
              <a:rPr lang="cs-CZ" sz="2400" b="1">
                <a:solidFill>
                  <a:schemeClr val="tx2"/>
                </a:solidFill>
              </a:rPr>
              <a:t>: 0,9 až 350 mil. Kč</a:t>
            </a:r>
            <a:endParaRPr/>
          </a:p>
        </p:txBody>
      </p:sp>
      <p:sp>
        <p:nvSpPr>
          <p:cNvPr id="11" name="TextovéPole 10"/>
          <p:cNvSpPr txBox="1"/>
          <p:nvPr/>
        </p:nvSpPr>
        <p:spPr bwMode="auto">
          <a:xfrm>
            <a:off x="574616" y="4302764"/>
            <a:ext cx="103391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2400" dirty="0">
                <a:solidFill>
                  <a:schemeClr val="tx2"/>
                </a:solidFill>
              </a:rPr>
              <a:t>Míra podpory je </a:t>
            </a:r>
            <a:r>
              <a:rPr lang="cs-CZ" sz="2400" b="1" dirty="0">
                <a:solidFill>
                  <a:schemeClr val="tx2"/>
                </a:solidFill>
              </a:rPr>
              <a:t>maximálně 85 % </a:t>
            </a:r>
            <a:r>
              <a:rPr lang="cs-CZ" sz="2400" dirty="0">
                <a:solidFill>
                  <a:schemeClr val="tx2"/>
                </a:solidFill>
              </a:rPr>
              <a:t>(pro všechny typy nositelů, bez příspěvku ze státního rozpočtu).</a:t>
            </a:r>
            <a:endParaRPr dirty="0"/>
          </a:p>
        </p:txBody>
      </p:sp>
      <p:sp>
        <p:nvSpPr>
          <p:cNvPr id="12" name="TextovéPole 11"/>
          <p:cNvSpPr txBox="1"/>
          <p:nvPr/>
        </p:nvSpPr>
        <p:spPr bwMode="auto">
          <a:xfrm>
            <a:off x="574616" y="5275817"/>
            <a:ext cx="53030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cs-CZ" sz="2400" dirty="0">
                <a:solidFill>
                  <a:schemeClr val="tx2"/>
                </a:solidFill>
              </a:rPr>
              <a:t>Jen projekty mimo veřejnou podporu.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cs-CZ"/>
              <a:t>Strana </a:t>
            </a:r>
            <a:fld id="{ED849EA6-AEEF-9E42-A9CB-11D1C1A366AE}" type="slidenum">
              <a:rPr lang="cs-CZ"/>
              <a:t>6</a:t>
            </a:fld>
            <a:endParaRPr lang="cs-CZ"/>
          </a:p>
        </p:txBody>
      </p:sp>
      <p:sp>
        <p:nvSpPr>
          <p:cNvPr id="6" name="Nadpis 1"/>
          <p:cNvSpPr txBox="1"/>
          <p:nvPr/>
        </p:nvSpPr>
        <p:spPr bwMode="auto">
          <a:xfrm>
            <a:off x="421782" y="483567"/>
            <a:ext cx="11280066" cy="6813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377">
              <a:lnSpc>
                <a:spcPct val="9000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l-PL" sz="2800" b="1"/>
              <a:t>Žadatelé</a:t>
            </a:r>
            <a:endParaRPr lang="pl-PL" sz="2800"/>
          </a:p>
        </p:txBody>
      </p:sp>
      <p:sp>
        <p:nvSpPr>
          <p:cNvPr id="2" name="TextovéPole 9"/>
          <p:cNvSpPr txBox="1"/>
          <p:nvPr/>
        </p:nvSpPr>
        <p:spPr bwMode="auto">
          <a:xfrm>
            <a:off x="971440" y="1745894"/>
            <a:ext cx="10499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cs-CZ" sz="2400">
                <a:solidFill>
                  <a:schemeClr val="tx2"/>
                </a:solidFill>
              </a:rPr>
              <a:t>je možné předložit jednu žádostí pro více škol / školských zařízení najednou</a:t>
            </a:r>
            <a:endParaRPr/>
          </a:p>
        </p:txBody>
      </p:sp>
      <p:sp>
        <p:nvSpPr>
          <p:cNvPr id="3" name="Rovnoramenný trojúhelník 2"/>
          <p:cNvSpPr/>
          <p:nvPr/>
        </p:nvSpPr>
        <p:spPr bwMode="auto">
          <a:xfrm rot="5400000">
            <a:off x="585327" y="1877837"/>
            <a:ext cx="196158" cy="24830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" name="TextovéPole 9"/>
          <p:cNvSpPr txBox="1"/>
          <p:nvPr/>
        </p:nvSpPr>
        <p:spPr bwMode="auto">
          <a:xfrm>
            <a:off x="971440" y="2649766"/>
            <a:ext cx="10190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cs-CZ" sz="2400">
                <a:solidFill>
                  <a:schemeClr val="tx2"/>
                </a:solidFill>
              </a:rPr>
              <a:t>maximální limity podpory se počítají za každou školu / školské zařízení  </a:t>
            </a:r>
            <a:endParaRPr/>
          </a:p>
        </p:txBody>
      </p:sp>
      <p:sp>
        <p:nvSpPr>
          <p:cNvPr id="7" name="Rovnoramenný trojúhelník 6"/>
          <p:cNvSpPr/>
          <p:nvPr/>
        </p:nvSpPr>
        <p:spPr bwMode="auto">
          <a:xfrm rot="5400000">
            <a:off x="585327" y="2781709"/>
            <a:ext cx="196158" cy="24830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cs-CZ"/>
              <a:t>Strana </a:t>
            </a:r>
            <a:fld id="{ED849EA6-AEEF-9E42-A9CB-11D1C1A366AE}" type="slidenum">
              <a:rPr lang="cs-CZ"/>
              <a:t>7</a:t>
            </a:fld>
            <a:endParaRPr lang="cs-CZ"/>
          </a:p>
        </p:txBody>
      </p:sp>
      <p:sp>
        <p:nvSpPr>
          <p:cNvPr id="6" name="Nadpis 1"/>
          <p:cNvSpPr txBox="1"/>
          <p:nvPr/>
        </p:nvSpPr>
        <p:spPr bwMode="auto">
          <a:xfrm>
            <a:off x="421782" y="483567"/>
            <a:ext cx="11280066" cy="6813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377">
              <a:lnSpc>
                <a:spcPct val="9000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l-PL" sz="2800" b="1"/>
              <a:t>Vazba na IROP</a:t>
            </a:r>
            <a:endParaRPr lang="pl-PL" sz="2800"/>
          </a:p>
        </p:txBody>
      </p:sp>
      <p:sp>
        <p:nvSpPr>
          <p:cNvPr id="23" name="TextovéPole 9"/>
          <p:cNvSpPr txBox="1"/>
          <p:nvPr/>
        </p:nvSpPr>
        <p:spPr bwMode="auto">
          <a:xfrm>
            <a:off x="1155421" y="1558792"/>
            <a:ext cx="9498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cs-CZ" sz="2400">
                <a:solidFill>
                  <a:schemeClr val="tx2"/>
                </a:solidFill>
              </a:rPr>
              <a:t>navazujeme na IROP a poskytujeme podporu na stejné typy projektů</a:t>
            </a:r>
            <a:endParaRPr/>
          </a:p>
        </p:txBody>
      </p:sp>
      <p:sp>
        <p:nvSpPr>
          <p:cNvPr id="2" name="Rovnoramenný trojúhelník 1"/>
          <p:cNvSpPr/>
          <p:nvPr/>
        </p:nvSpPr>
        <p:spPr bwMode="auto">
          <a:xfrm rot="5400000">
            <a:off x="769308" y="1690735"/>
            <a:ext cx="196158" cy="24830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" name="TextovéPole 9"/>
          <p:cNvSpPr txBox="1"/>
          <p:nvPr/>
        </p:nvSpPr>
        <p:spPr bwMode="auto">
          <a:xfrm>
            <a:off x="1141046" y="2347784"/>
            <a:ext cx="831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cs-CZ" sz="2400">
                <a:solidFill>
                  <a:schemeClr val="tx2"/>
                </a:solidFill>
              </a:rPr>
              <a:t>v některých ohledech se může rozcházet praxe MŽP a MMR</a:t>
            </a:r>
            <a:endParaRPr/>
          </a:p>
        </p:txBody>
      </p:sp>
      <p:sp>
        <p:nvSpPr>
          <p:cNvPr id="5" name="Rovnoramenný trojúhelník 4"/>
          <p:cNvSpPr/>
          <p:nvPr/>
        </p:nvSpPr>
        <p:spPr bwMode="auto">
          <a:xfrm rot="5400000">
            <a:off x="763913" y="2481363"/>
            <a:ext cx="196158" cy="24830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" name="TextovéPole 9"/>
          <p:cNvSpPr txBox="1"/>
          <p:nvPr/>
        </p:nvSpPr>
        <p:spPr bwMode="auto">
          <a:xfrm>
            <a:off x="1155421" y="3620419"/>
            <a:ext cx="5655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cs-CZ" sz="2400">
                <a:solidFill>
                  <a:schemeClr val="tx2"/>
                </a:solidFill>
              </a:rPr>
              <a:t>výběrová kritéria jsou stejná jako v IROP</a:t>
            </a:r>
            <a:endParaRPr/>
          </a:p>
        </p:txBody>
      </p:sp>
      <p:sp>
        <p:nvSpPr>
          <p:cNvPr id="9" name="TextovéPole 9"/>
          <p:cNvSpPr txBox="1"/>
          <p:nvPr/>
        </p:nvSpPr>
        <p:spPr bwMode="auto">
          <a:xfrm>
            <a:off x="1155421" y="4483370"/>
            <a:ext cx="5655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2400">
                <a:solidFill>
                  <a:schemeClr val="tx2"/>
                </a:solidFill>
              </a:rPr>
              <a:t>vymezení způsobilých výdajů je stejné</a:t>
            </a:r>
            <a:endParaRPr/>
          </a:p>
        </p:txBody>
      </p:sp>
      <p:pic>
        <p:nvPicPr>
          <p:cNvPr id="10" name="Grafický objekt 9" descr="Zaškrtnutí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81547" y="3620418"/>
            <a:ext cx="461666" cy="461666"/>
          </a:xfrm>
          <a:prstGeom prst="rect">
            <a:avLst/>
          </a:prstGeom>
        </p:spPr>
      </p:pic>
      <p:pic>
        <p:nvPicPr>
          <p:cNvPr id="11" name="Grafický objekt 10" descr="Zaškrtnutí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81547" y="4483370"/>
            <a:ext cx="461665" cy="46166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cs-CZ"/>
              <a:t>Strana </a:t>
            </a:r>
            <a:fld id="{ED849EA6-AEEF-9E42-A9CB-11D1C1A366AE}" type="slidenum">
              <a:rPr lang="cs-CZ"/>
              <a:t>8</a:t>
            </a:fld>
            <a:endParaRPr lang="cs-CZ"/>
          </a:p>
        </p:txBody>
      </p:sp>
      <p:sp>
        <p:nvSpPr>
          <p:cNvPr id="6" name="Nadpis 1"/>
          <p:cNvSpPr txBox="1"/>
          <p:nvPr/>
        </p:nvSpPr>
        <p:spPr bwMode="auto">
          <a:xfrm>
            <a:off x="421782" y="483567"/>
            <a:ext cx="11280066" cy="6813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377">
              <a:lnSpc>
                <a:spcPct val="9000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l-PL" sz="2800" b="1"/>
              <a:t>OPST x IROP – odborné učebny</a:t>
            </a:r>
            <a:endParaRPr lang="pl-PL" sz="2800"/>
          </a:p>
        </p:txBody>
      </p:sp>
      <p:pic>
        <p:nvPicPr>
          <p:cNvPr id="12" name="Grafický objekt 11" descr="Upozornění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95400" y="1499081"/>
            <a:ext cx="573874" cy="573874"/>
          </a:xfrm>
          <a:prstGeom prst="rect">
            <a:avLst/>
          </a:prstGeom>
        </p:spPr>
      </p:pic>
      <p:sp>
        <p:nvSpPr>
          <p:cNvPr id="14" name="TextovéPole 9"/>
          <p:cNvSpPr txBox="1"/>
          <p:nvPr/>
        </p:nvSpPr>
        <p:spPr bwMode="auto">
          <a:xfrm>
            <a:off x="1697606" y="1400137"/>
            <a:ext cx="9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cs-CZ" sz="2200" b="1">
                <a:solidFill>
                  <a:schemeClr val="tx2"/>
                </a:solidFill>
              </a:rPr>
              <a:t>není omezen obor studia SŠ </a:t>
            </a:r>
            <a:r>
              <a:rPr lang="cs-CZ" sz="2200">
                <a:solidFill>
                  <a:schemeClr val="tx2"/>
                </a:solidFill>
              </a:rPr>
              <a:t>– rozhodující je uvedení v KAP a soulad s podporovanými aktivitami</a:t>
            </a:r>
            <a:endParaRPr/>
          </a:p>
        </p:txBody>
      </p:sp>
      <p:pic>
        <p:nvPicPr>
          <p:cNvPr id="15" name="Grafický objekt 14" descr="Upozornění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95400" y="2404794"/>
            <a:ext cx="573874" cy="573874"/>
          </a:xfrm>
          <a:prstGeom prst="rect">
            <a:avLst/>
          </a:prstGeom>
        </p:spPr>
      </p:pic>
      <p:sp>
        <p:nvSpPr>
          <p:cNvPr id="16" name="TextovéPole 9"/>
          <p:cNvSpPr txBox="1"/>
          <p:nvPr/>
        </p:nvSpPr>
        <p:spPr bwMode="auto">
          <a:xfrm>
            <a:off x="1697608" y="2476286"/>
            <a:ext cx="90009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cs-CZ" sz="2200">
                <a:solidFill>
                  <a:schemeClr val="tx2"/>
                </a:solidFill>
              </a:rPr>
              <a:t>nepodporujeme odborné učebny na základních školách</a:t>
            </a:r>
            <a:endParaRPr sz="2200"/>
          </a:p>
        </p:txBody>
      </p:sp>
      <p:sp>
        <p:nvSpPr>
          <p:cNvPr id="13" name="Obdélník 12"/>
          <p:cNvSpPr/>
          <p:nvPr/>
        </p:nvSpPr>
        <p:spPr bwMode="auto">
          <a:xfrm>
            <a:off x="1697605" y="4437128"/>
            <a:ext cx="9000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cs-CZ" sz="2200" b="1">
                <a:solidFill>
                  <a:schemeClr val="tx2"/>
                </a:solidFill>
              </a:rPr>
              <a:t>vnitřní konektivitu </a:t>
            </a:r>
            <a:r>
              <a:rPr lang="cs-CZ" sz="2200">
                <a:solidFill>
                  <a:schemeClr val="tx2"/>
                </a:solidFill>
              </a:rPr>
              <a:t>ve výzvě na odborné učebny podporujeme pouze jako doprovodnou část projektu </a:t>
            </a:r>
            <a:endParaRPr/>
          </a:p>
        </p:txBody>
      </p:sp>
      <p:sp>
        <p:nvSpPr>
          <p:cNvPr id="17" name="Obdélník 16"/>
          <p:cNvSpPr/>
          <p:nvPr/>
        </p:nvSpPr>
        <p:spPr bwMode="auto">
          <a:xfrm>
            <a:off x="1697606" y="3378367"/>
            <a:ext cx="9000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cs-CZ" sz="2200" b="1">
                <a:solidFill>
                  <a:srgbClr val="000000"/>
                </a:solidFill>
                <a:latin typeface="Segoe UI"/>
              </a:rPr>
              <a:t>školní kluby</a:t>
            </a:r>
            <a:r>
              <a:rPr lang="cs-CZ" sz="2200">
                <a:solidFill>
                  <a:srgbClr val="000000"/>
                </a:solidFill>
                <a:latin typeface="Segoe UI"/>
              </a:rPr>
              <a:t> pro žáky nižšího stupně víceletých gymnázií podporujeme pouze jako doprovodnou část projektu </a:t>
            </a:r>
            <a:endParaRPr lang="cs-CZ" sz="2200"/>
          </a:p>
        </p:txBody>
      </p:sp>
      <p:pic>
        <p:nvPicPr>
          <p:cNvPr id="19" name="Grafický objekt 18" descr="Upozornění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95400" y="3469853"/>
            <a:ext cx="573874" cy="573874"/>
          </a:xfrm>
          <a:prstGeom prst="rect">
            <a:avLst/>
          </a:prstGeom>
        </p:spPr>
      </p:pic>
      <p:pic>
        <p:nvPicPr>
          <p:cNvPr id="20" name="Grafický objekt 19" descr="Upozornění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95400" y="4534912"/>
            <a:ext cx="573874" cy="57387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cs-CZ"/>
              <a:t>Strana </a:t>
            </a:r>
            <a:fld id="{ED849EA6-AEEF-9E42-A9CB-11D1C1A366AE}" type="slidenum">
              <a:rPr lang="cs-CZ"/>
              <a:t>9</a:t>
            </a:fld>
            <a:endParaRPr lang="cs-CZ"/>
          </a:p>
        </p:txBody>
      </p:sp>
      <p:sp>
        <p:nvSpPr>
          <p:cNvPr id="6" name="Nadpis 1"/>
          <p:cNvSpPr txBox="1"/>
          <p:nvPr/>
        </p:nvSpPr>
        <p:spPr bwMode="auto">
          <a:xfrm>
            <a:off x="421782" y="483567"/>
            <a:ext cx="11280066" cy="6813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377">
              <a:lnSpc>
                <a:spcPct val="9000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l-PL" sz="2800" b="1"/>
              <a:t>OPST x IROP – konektivita</a:t>
            </a:r>
            <a:endParaRPr lang="pl-PL" sz="2800"/>
          </a:p>
        </p:txBody>
      </p:sp>
      <p:pic>
        <p:nvPicPr>
          <p:cNvPr id="12" name="Grafický objekt 11" descr="Upozornění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95400" y="1499081"/>
            <a:ext cx="573874" cy="573874"/>
          </a:xfrm>
          <a:prstGeom prst="rect">
            <a:avLst/>
          </a:prstGeom>
        </p:spPr>
      </p:pic>
      <p:pic>
        <p:nvPicPr>
          <p:cNvPr id="15" name="Grafický objekt 14" descr="Upozornění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95400" y="2404794"/>
            <a:ext cx="573874" cy="573874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 bwMode="auto">
          <a:xfrm>
            <a:off x="1697608" y="2476286"/>
            <a:ext cx="613661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cs-CZ" sz="2200" b="1">
                <a:solidFill>
                  <a:schemeClr val="tx2"/>
                </a:solidFill>
              </a:rPr>
              <a:t>konektivitu ZŠ </a:t>
            </a:r>
            <a:r>
              <a:rPr lang="cs-CZ" sz="2200">
                <a:solidFill>
                  <a:schemeClr val="tx2"/>
                </a:solidFill>
              </a:rPr>
              <a:t>podporujeme </a:t>
            </a:r>
            <a:r>
              <a:rPr lang="cs-CZ" sz="2200" b="1">
                <a:solidFill>
                  <a:schemeClr val="tx2"/>
                </a:solidFill>
              </a:rPr>
              <a:t>jen v KVK a MSK</a:t>
            </a:r>
            <a:endParaRPr lang="cs-CZ" sz="2200">
              <a:solidFill>
                <a:schemeClr val="tx2"/>
              </a:solidFill>
            </a:endParaRPr>
          </a:p>
        </p:txBody>
      </p:sp>
      <p:sp>
        <p:nvSpPr>
          <p:cNvPr id="17" name="Obdélník 16"/>
          <p:cNvSpPr/>
          <p:nvPr/>
        </p:nvSpPr>
        <p:spPr bwMode="auto">
          <a:xfrm>
            <a:off x="1697608" y="1601434"/>
            <a:ext cx="90009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cs-CZ" sz="2200" b="1">
                <a:solidFill>
                  <a:srgbClr val="000000"/>
                </a:solidFill>
                <a:latin typeface="Segoe UI"/>
              </a:rPr>
              <a:t>Vnitřní konektivita </a:t>
            </a:r>
            <a:r>
              <a:rPr lang="cs-CZ" sz="2200">
                <a:solidFill>
                  <a:srgbClr val="000000"/>
                </a:solidFill>
                <a:latin typeface="Segoe UI"/>
              </a:rPr>
              <a:t>jako samostatná tematická výzva</a:t>
            </a:r>
            <a:endParaRPr lang="cs-CZ" sz="2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Vlastní 3">
      <a:dk1>
        <a:srgbClr val="5A686A"/>
      </a:dk1>
      <a:lt1>
        <a:srgbClr val="FFFFFF"/>
      </a:lt1>
      <a:dk2>
        <a:srgbClr val="000000"/>
      </a:dk2>
      <a:lt2>
        <a:srgbClr val="BACACC"/>
      </a:lt2>
      <a:accent1>
        <a:srgbClr val="3E1F65"/>
      </a:accent1>
      <a:accent2>
        <a:srgbClr val="D19D26"/>
      </a:accent2>
      <a:accent3>
        <a:srgbClr val="24B2A3"/>
      </a:accent3>
      <a:accent4>
        <a:srgbClr val="E73938"/>
      </a:accent4>
      <a:accent5>
        <a:srgbClr val="BBB1CB"/>
      </a:accent5>
      <a:accent6>
        <a:srgbClr val="766398"/>
      </a:accent6>
      <a:hlink>
        <a:srgbClr val="0062AB"/>
      </a:hlink>
      <a:folHlink>
        <a:srgbClr val="99329C"/>
      </a:folHlink>
    </a:clrScheme>
    <a:fontScheme name="ModF">
      <a:majorFont>
        <a:latin typeface="Segoe UI"/>
        <a:ea typeface="Arial"/>
        <a:cs typeface="Arial"/>
      </a:majorFont>
      <a:minorFont>
        <a:latin typeface="Segoe U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OPST_prezentace_16-9</Template>
  <TotalTime>68</TotalTime>
  <Words>1120</Words>
  <Application>Microsoft Office PowerPoint</Application>
  <DocSecurity>0</DocSecurity>
  <PresentationFormat>Širokoúhlá obrazovka</PresentationFormat>
  <Paragraphs>200</Paragraphs>
  <Slides>26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6" baseType="lpstr">
      <vt:lpstr>Arial</vt:lpstr>
      <vt:lpstr>Calibri</vt:lpstr>
      <vt:lpstr>JohnSans Text Pro</vt:lpstr>
      <vt:lpstr>Roboto</vt:lpstr>
      <vt:lpstr>Roboto Light</vt:lpstr>
      <vt:lpstr>Roboto Medium</vt:lpstr>
      <vt:lpstr>Segoe UI</vt:lpstr>
      <vt:lpstr>Symbol</vt:lpstr>
      <vt:lpstr>Times New Roman</vt:lpstr>
      <vt:lpstr>Motiv Office</vt:lpstr>
      <vt:lpstr>Seminář pro žadatele  5. , 6. , 7. výzva OPST – Odborné učebny 8. , 9. , 10. výzva OPST – Konektivita škol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Ukázkový titulek celé prezentace 16:9 lorem ipsum</dc:title>
  <dc:subject/>
  <dc:creator>NohejlovaL</dc:creator>
  <cp:keywords/>
  <dc:description/>
  <cp:lastModifiedBy>Jan Hlaváček</cp:lastModifiedBy>
  <cp:revision>169</cp:revision>
  <dcterms:created xsi:type="dcterms:W3CDTF">2022-08-25T11:30:49Z</dcterms:created>
  <dcterms:modified xsi:type="dcterms:W3CDTF">2023-02-09T10:33:55Z</dcterms:modified>
  <cp:category/>
  <dc:identifier/>
  <cp:contentStatus/>
  <dc:language/>
  <cp:version/>
</cp:coreProperties>
</file>